
<file path=[Content_Types].xml><?xml version="1.0" encoding="utf-8"?>
<Types xmlns="http://schemas.openxmlformats.org/package/2006/content-types">
  <Override PartName="/_rels/.rels" ContentType="application/vnd.openxmlformats-package.relationships+xml"/>
  <Override PartName="/ppt/notesSlides/notesSlide24.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29.xml" ContentType="application/vnd.openxmlformats-officedocument.presentationml.notesSlide+xml"/>
  <Override PartName="/ppt/notesSlides/notesSlide25.xml" ContentType="application/vnd.openxmlformats-officedocument.presentationml.notesSlide+xml"/>
  <Override PartName="/ppt/notesSlides/notesSlide19.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26.xml" ContentType="application/vnd.openxmlformats-officedocument.presentationml.notesSlide+xml"/>
  <Override PartName="/ppt/notesSlides/notesSlide22.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27.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3.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29.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notesSlide28.xml" ContentType="application/vnd.openxmlformats-officedocument.presentationml.notesSlide+xml"/>
  <Override PartName="/ppt/_rels/presentation.xml.rels" ContentType="application/vnd.openxmlformats-package.relationships+xml"/>
  <Override PartName="/ppt/media/image19.jpeg" ContentType="image/jpeg"/>
  <Override PartName="/ppt/media/image36.jpeg" ContentType="image/jpeg"/>
  <Override PartName="/ppt/media/image20.png" ContentType="image/png"/>
  <Override PartName="/ppt/media/image13.png" ContentType="image/png"/>
  <Override PartName="/ppt/media/image22.jpeg" ContentType="image/jpeg"/>
  <Override PartName="/ppt/media/image31.png" ContentType="image/png"/>
  <Override PartName="/ppt/media/image15.png" ContentType="image/png"/>
  <Override PartName="/ppt/media/image12.jpeg" ContentType="image/jpeg"/>
  <Override PartName="/ppt/media/image33.png" ContentType="image/png"/>
  <Override PartName="/ppt/media/image24.jpeg" ContentType="image/jpeg"/>
  <Override PartName="/ppt/media/image17.png" ContentType="image/png"/>
  <Override PartName="/ppt/media/image26.png" ContentType="image/png"/>
  <Override PartName="/ppt/media/image28.png" ContentType="image/png"/>
  <Override PartName="/ppt/media/image37.png" ContentType="image/png"/>
  <Override PartName="/ppt/media/image2.png" ContentType="image/png"/>
  <Override PartName="/ppt/media/image4.png" ContentType="image/png"/>
  <Override PartName="/ppt/media/image39.jpeg" ContentType="image/jpeg"/>
  <Override PartName="/ppt/media/image6.png" ContentType="image/png"/>
  <Override PartName="/ppt/media/image18.jpeg" ContentType="image/jpeg"/>
  <Override PartName="/ppt/media/image35.jpeg" ContentType="image/jpeg"/>
  <Override PartName="/ppt/media/image8.png" ContentType="image/png"/>
  <Override PartName="/ppt/media/image10.png" ContentType="image/png"/>
  <Override PartName="/ppt/media/image9.jpeg" ContentType="image/jpeg"/>
  <Override PartName="/ppt/media/image21.png" ContentType="image/png"/>
  <Override PartName="/ppt/media/image30.png" ContentType="image/png"/>
  <Override PartName="/ppt/media/image11.jpeg" ContentType="image/jpeg"/>
  <Override PartName="/ppt/media/image14.png" ContentType="image/png"/>
  <Override PartName="/ppt/media/image23.jpeg" ContentType="image/jpeg"/>
  <Override PartName="/ppt/media/image16.png" ContentType="image/png"/>
  <Override PartName="/ppt/media/image25.png" ContentType="image/png"/>
  <Override PartName="/ppt/media/image40.jpeg" ContentType="image/jpeg"/>
  <Override PartName="/ppt/media/image27.png" ContentType="image/png"/>
  <Override PartName="/ppt/media/image1.png" ContentType="image/png"/>
  <Override PartName="/ppt/media/image38.png" ContentType="image/png"/>
  <Override PartName="/ppt/media/image32.jpeg" ContentType="image/jpeg"/>
  <Override PartName="/ppt/media/image3.png" ContentType="image/png"/>
  <Override PartName="/ppt/media/image5.png" ContentType="image/png"/>
  <Override PartName="/ppt/media/image34.jpeg" ContentType="image/jpeg"/>
  <Override PartName="/ppt/media/image29.jpeg" ContentType="image/jpeg"/>
  <Override PartName="/ppt/media/image7.png" ContentType="image/png"/>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slideLayouts/slideLayout46.xml" ContentType="application/vnd.openxmlformats-officedocument.presentationml.slideLayout+xml"/>
  <Override PartName="/ppt/slideLayouts/_rels/slideLayout38.xml.rels" ContentType="application/vnd.openxmlformats-package.relationships+xml"/>
  <Override PartName="/ppt/slideLayouts/_rels/slideLayout13.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3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42.xml.rels" ContentType="application/vnd.openxmlformats-package.relationships+xml"/>
  <Override PartName="/ppt/slideLayouts/_rels/slideLayout40.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7.xml.rels" ContentType="application/vnd.openxmlformats-package.relationships+xml"/>
  <Override PartName="/ppt/slideLayouts/_rels/slideLayout37.xml.rels" ContentType="application/vnd.openxmlformats-package.relationships+xml"/>
  <Override PartName="/ppt/slideLayouts/_rels/slideLayout12.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0.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15.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1.xml.rels" ContentType="application/vnd.openxmlformats-package.relationships+xml"/>
  <Override PartName="/ppt/slideLayouts/_rels/slideLayout3.xml.rels" ContentType="application/vnd.openxmlformats-package.relationships+xml"/>
  <Override PartName="/ppt/slideLayouts/_rels/slideLayout45.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41.xml.rels" ContentType="application/vnd.openxmlformats-package.relationships+xml"/>
  <Override PartName="/ppt/slideLayouts/_rels/slideLayout28.xml.rels" ContentType="application/vnd.openxmlformats-package.relationships+xml"/>
  <Override PartName="/ppt/slideLayouts/_rels/slideLayout8.xml.rels" ContentType="application/vnd.openxmlformats-package.relationships+xml"/>
  <Override PartName="/ppt/slideLayouts/_rels/slideLayout6.xml.rels" ContentType="application/vnd.openxmlformats-package.relationships+xml"/>
  <Override PartName="/ppt/slideLayouts/slideLayout39.xml" ContentType="application/vnd.openxmlformats-officedocument.presentationml.slideLayout+xml"/>
  <Override PartName="/ppt/slideLayouts/slideLayout48.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5.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9.xml" ContentType="application/vnd.openxmlformats-officedocument.presentationml.slideLayout+xml"/>
  <Override PartName="/ppt/slideLayouts/slideLayout45.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2.xml" ContentType="application/vnd.openxmlformats-officedocument.presentationml.slideLayout+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6.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s/_rels/slide28.xml.rels" ContentType="application/vnd.openxmlformats-package.relationships+xml"/>
  <Override PartName="/ppt/slides/_rels/slide13.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18.xml.rels" ContentType="application/vnd.openxmlformats-package.relationships+xml"/>
  <Override PartName="/ppt/slides/_rels/slide16.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17.xml.rels" ContentType="application/vnd.openxmlformats-package.relationships+xml"/>
  <Override PartName="/ppt/slides/_rels/slide15.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slide1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29.xml" ContentType="application/vnd.openxmlformats-officedocument.presentationml.slide+xml"/>
  <Override PartName="/ppt/theme/theme4.xml" ContentType="application/vnd.openxmlformats-officedocument.theme+xml"/>
  <Override PartName="/ppt/theme/theme1.xml" ContentType="application/vnd.openxmlformats-officedocument.theme+xml"/>
  <Override PartName="/ppt/theme/theme5.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Masters/slideMaster1.xml" ContentType="application/vnd.openxmlformats-officedocument.presentationml.slideMaster+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 name="PlaceHolder 1"/>
          <p:cNvSpPr>
            <a:spLocks noGrp="1"/>
          </p:cNvSpPr>
          <p:nvPr>
            <p:ph type="body"/>
          </p:nvPr>
        </p:nvSpPr>
        <p:spPr>
          <a:xfrm>
            <a:off x="756000" y="5078520"/>
            <a:ext cx="6047640" cy="4811040"/>
          </a:xfrm>
          <a:prstGeom prst="rect">
            <a:avLst/>
          </a:prstGeom>
        </p:spPr>
        <p:txBody>
          <a:bodyPr bIns="0" lIns="0" rIns="0" tIns="0" wrap="none"/>
          <a:p>
            <a:r>
              <a:rPr lang="en-AU"/>
              <a:t>Click to edit the notes format</a:t>
            </a:r>
            <a:endParaRPr/>
          </a:p>
        </p:txBody>
      </p:sp>
      <p:sp>
        <p:nvSpPr>
          <p:cNvPr id="145" name="PlaceHolder 2"/>
          <p:cNvSpPr>
            <a:spLocks noGrp="1"/>
          </p:cNvSpPr>
          <p:nvPr>
            <p:ph type="hdr"/>
          </p:nvPr>
        </p:nvSpPr>
        <p:spPr>
          <a:xfrm>
            <a:off x="0" y="0"/>
            <a:ext cx="3280680" cy="534240"/>
          </a:xfrm>
          <a:prstGeom prst="rect">
            <a:avLst/>
          </a:prstGeom>
        </p:spPr>
        <p:txBody>
          <a:bodyPr bIns="0" lIns="0" rIns="0" tIns="0" wrap="none"/>
          <a:p>
            <a:r>
              <a:rPr lang="en-AU"/>
              <a:t>&lt;header&gt;</a:t>
            </a:r>
            <a:endParaRPr/>
          </a:p>
        </p:txBody>
      </p:sp>
      <p:sp>
        <p:nvSpPr>
          <p:cNvPr id="146" name="PlaceHolder 3"/>
          <p:cNvSpPr>
            <a:spLocks noGrp="1"/>
          </p:cNvSpPr>
          <p:nvPr>
            <p:ph type="dt"/>
          </p:nvPr>
        </p:nvSpPr>
        <p:spPr>
          <a:xfrm>
            <a:off x="4278960" y="0"/>
            <a:ext cx="3280680" cy="534240"/>
          </a:xfrm>
          <a:prstGeom prst="rect">
            <a:avLst/>
          </a:prstGeom>
        </p:spPr>
        <p:txBody>
          <a:bodyPr bIns="0" lIns="0" rIns="0" tIns="0" wrap="none"/>
          <a:p>
            <a:pPr algn="r"/>
            <a:r>
              <a:rPr lang="en-AU"/>
              <a:t>&lt;date/time&gt;</a:t>
            </a:r>
            <a:endParaRPr/>
          </a:p>
        </p:txBody>
      </p:sp>
      <p:sp>
        <p:nvSpPr>
          <p:cNvPr id="147" name="PlaceHolder 4"/>
          <p:cNvSpPr>
            <a:spLocks noGrp="1"/>
          </p:cNvSpPr>
          <p:nvPr>
            <p:ph type="ftr"/>
          </p:nvPr>
        </p:nvSpPr>
        <p:spPr>
          <a:xfrm>
            <a:off x="0" y="10157400"/>
            <a:ext cx="3280680" cy="534240"/>
          </a:xfrm>
          <a:prstGeom prst="rect">
            <a:avLst/>
          </a:prstGeom>
        </p:spPr>
        <p:txBody>
          <a:bodyPr anchor="b" bIns="0" lIns="0" rIns="0" tIns="0" wrap="none"/>
          <a:p>
            <a:r>
              <a:rPr lang="en-AU"/>
              <a:t>&lt;footer&gt;</a:t>
            </a:r>
            <a:endParaRPr/>
          </a:p>
        </p:txBody>
      </p:sp>
      <p:sp>
        <p:nvSpPr>
          <p:cNvPr id="148" name="PlaceHolder 5"/>
          <p:cNvSpPr>
            <a:spLocks noGrp="1"/>
          </p:cNvSpPr>
          <p:nvPr>
            <p:ph type="sldNum"/>
          </p:nvPr>
        </p:nvSpPr>
        <p:spPr>
          <a:xfrm>
            <a:off x="4278960" y="10157400"/>
            <a:ext cx="3280680" cy="534240"/>
          </a:xfrm>
          <a:prstGeom prst="rect">
            <a:avLst/>
          </a:prstGeom>
        </p:spPr>
        <p:txBody>
          <a:bodyPr anchor="b" bIns="0" lIns="0" rIns="0" tIns="0" wrap="none"/>
          <a:p>
            <a:pPr algn="r"/>
            <a:fld id="{4EB07AEE-0152-446A-BBB3-F522F383EE61}" type="slidenum">
              <a:rPr lang="en-AU"/>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hyperlink" Target="https://github.com/AnimalLogic/USD/blob/master/CMakeLists.txt" TargetMode="External"/><Relationship Id="rId2" Type="http://schemas.openxmlformats.org/officeDocument/2006/relationships/slide" Target="../slides/slide7.xml"/><Relationship Id="rId3"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 name="PlaceHolder 1"/>
          <p:cNvSpPr>
            <a:spLocks noGrp="1"/>
          </p:cNvSpPr>
          <p:nvPr>
            <p:ph type="body"/>
          </p:nvPr>
        </p:nvSpPr>
        <p:spPr>
          <a:xfrm>
            <a:off x="685800" y="4343400"/>
            <a:ext cx="5485320" cy="4113720"/>
          </a:xfrm>
          <a:prstGeom prst="rect">
            <a:avLst/>
          </a:prstGeom>
        </p:spPr>
        <p:txBody>
          <a:bodyPr bIns="0" lIns="0" rIns="0" tIns="0"/>
          <a:p>
            <a:r>
              <a:rPr lang="en-AU" sz="1300"/>
              <a:t>My name is.</a:t>
            </a:r>
            <a:endParaRPr/>
          </a:p>
          <a:p>
            <a:r>
              <a:rPr lang="en-AU" sz="1300"/>
              <a:t>Work for animal logic </a:t>
            </a:r>
            <a:endParaRPr/>
          </a:p>
          <a:p>
            <a:endParaRPr/>
          </a:p>
          <a:p>
            <a:pPr>
              <a:lnSpc>
                <a:spcPct val="100000"/>
              </a:lnSpc>
            </a:pPr>
            <a:endParaRPr/>
          </a:p>
          <a:p>
            <a:pPr>
              <a:lnSpc>
                <a:spcPct val="100000"/>
              </a:lnSpc>
            </a:pPr>
            <a:r>
              <a:rPr lang="en-AU" sz="1300"/>
              <a:t>CONTEXT</a:t>
            </a:r>
            <a:endParaRPr/>
          </a:p>
          <a:p>
            <a:pPr>
              <a:lnSpc>
                <a:spcPct val="100000"/>
              </a:lnSpc>
            </a:pPr>
            <a:r>
              <a:rPr lang="en-AU" sz="1300"/>
              <a:t>At Animal we have been using Jenkins for the last eight years, but only a year ago when Jenkins 2.0 was out we started using Jenkins pipelines Shared Libraries for about 4 months now.</a:t>
            </a:r>
            <a:endParaRPr/>
          </a:p>
          <a:p>
            <a:pPr>
              <a:lnSpc>
                <a:spcPct val="100000"/>
              </a:lnSpc>
            </a:pPr>
            <a:r>
              <a:rPr lang="en-AU" sz="1300"/>
              <a:t>Share libraries have been there for a while (2014/2015) </a:t>
            </a:r>
            <a:endParaRPr/>
          </a:p>
          <a:p>
            <a:pPr>
              <a:lnSpc>
                <a:spcPct val="100000"/>
              </a:lnSpc>
            </a:pPr>
            <a:endParaRPr/>
          </a:p>
          <a:p>
            <a:pPr>
              <a:lnSpc>
                <a:spcPct val="100000"/>
              </a:lnSpc>
            </a:pPr>
            <a:endParaRPr/>
          </a:p>
          <a:p>
            <a:pPr>
              <a:lnSpc>
                <a:spcPct val="100000"/>
              </a:lnSpc>
            </a:pPr>
            <a:r>
              <a:rPr lang="en-AU" sz="1300"/>
              <a:t>Who is using Jenkins pipelines?  Who has attended or watched Malcom’s awesome presentation.</a:t>
            </a:r>
            <a:endParaRPr/>
          </a:p>
          <a:p>
            <a:pPr>
              <a:lnSpc>
                <a:spcPct val="100000"/>
              </a:lnSpc>
            </a:pPr>
            <a:r>
              <a:rPr lang="en-AU" sz="1300"/>
              <a:t>And last one. Who is currently using shared pipelines… (what is your name?)</a:t>
            </a:r>
            <a:endParaRPr/>
          </a:p>
          <a:p>
            <a:pPr>
              <a:lnSpc>
                <a:spcPct val="100000"/>
              </a:lnSpc>
            </a:pPr>
            <a:r>
              <a:rPr lang="en-AU" sz="1300"/>
              <a:t>Let’s make this presentation interactive, so feel to interrupt at any point and ask questions that will be answered by NAME</a:t>
            </a:r>
            <a:endParaRPr/>
          </a:p>
          <a:p>
            <a:pPr>
              <a:lnSpc>
                <a:spcPct val="100000"/>
              </a:lnSpc>
            </a:pPr>
            <a:endParaRPr/>
          </a:p>
          <a:p>
            <a:pPr>
              <a:lnSpc>
                <a:spcPct val="100000"/>
              </a:lnSpc>
            </a:pPr>
            <a:endParaRPr/>
          </a:p>
          <a:p>
            <a:pPr>
              <a:lnSpc>
                <a:spcPct val="100000"/>
              </a:lnSpc>
            </a:pPr>
            <a:endParaRPr/>
          </a:p>
        </p:txBody>
      </p:sp>
      <p:sp>
        <p:nvSpPr>
          <p:cNvPr id="216" name="CustomShape 2"/>
          <p:cNvSpPr/>
          <p:nvPr/>
        </p:nvSpPr>
        <p:spPr>
          <a:xfrm>
            <a:off x="3884760" y="8685360"/>
            <a:ext cx="2970720" cy="456120"/>
          </a:xfrm>
          <a:prstGeom prst="rect">
            <a:avLst/>
          </a:prstGeom>
          <a:noFill/>
        </p:spPr>
        <p:txBody>
          <a:bodyPr anchor="b" bIns="45000" lIns="90000" rIns="90000" tIns="45000"/>
          <a:p>
            <a:pPr algn="r">
              <a:lnSpc>
                <a:spcPct val="100000"/>
              </a:lnSpc>
            </a:pPr>
            <a:fld id="{497871C1-7349-44CB-A1A0-AB1679724988}" type="slidenum">
              <a:rPr lang="en-AU" sz="1200">
                <a:solidFill>
                  <a:srgbClr val="ffffff"/>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685800" y="4343400"/>
            <a:ext cx="5485320" cy="4113720"/>
          </a:xfrm>
          <a:prstGeom prst="rect">
            <a:avLst/>
          </a:prstGeom>
        </p:spPr>
        <p:txBody>
          <a:bodyPr bIns="0" lIns="0" rIns="0" tIns="0"/>
          <a:p>
            <a:r>
              <a:rPr lang="en-AU" sz="1100"/>
              <a:t>Jump to jenkins and use this parameters. User: AnimalLogic Repo: batman_shared_library</a:t>
            </a:r>
            <a:endParaRPr/>
          </a:p>
          <a:p>
            <a:endParaRPr/>
          </a:p>
          <a:p>
            <a:r>
              <a:rPr lang="en-AU" sz="1100"/>
              <a:t>One particular note here is that this shared pipeline are not sandboxed, so if you have being hitting this annoying thing that need to approve each groovy method on the </a:t>
            </a:r>
            <a:r>
              <a:rPr b="1" lang="en-AU" sz="1100"/>
              <a:t>In-process Script Approval </a:t>
            </a:r>
            <a:r>
              <a:rPr lang="en-AU" sz="1100"/>
              <a:t>you will be happy with this .</a:t>
            </a:r>
            <a:endParaRPr/>
          </a:p>
          <a:p>
            <a:endParaRPr/>
          </a:p>
          <a:p>
            <a:r>
              <a:rPr lang="en-AU" sz="1100"/>
              <a:t>These libraries are considered "trusted:" they can run any methods in Java, Groovy, Jenkins internal APIs, Jenkins plugins, or third-party libraries. This allows you to define libraries which encapsulate individually unsafe APIs in a higher-level wrapper safe for use from any Pipeline. Beware that anyone able to push commits to this SCM repository could obtain unlimited access to Jenkins. </a:t>
            </a:r>
            <a:endParaRPr/>
          </a:p>
          <a:p>
            <a:endParaRPr/>
          </a:p>
          <a:p>
            <a:r>
              <a:rPr b="1" lang="en-AU" sz="1100"/>
              <a:t>Explain options</a:t>
            </a:r>
            <a:endParaRPr/>
          </a:p>
          <a:p>
            <a:endParaRPr/>
          </a:p>
          <a:p>
            <a:r>
              <a:rPr lang="en-AU" sz="1100"/>
              <a:t>Furthermore, if you specify a version in Jenkins configuration, you can block scripts from selecting a different version</a:t>
            </a:r>
            <a:endParaRPr/>
          </a:p>
          <a:p>
            <a:r>
              <a:rPr lang="en-AU" sz="1100"/>
              <a:t>We have not setup our Shared library.  You can define as many as you want.</a:t>
            </a:r>
            <a:endParaRPr/>
          </a:p>
          <a:p>
            <a:endParaRPr/>
          </a:p>
          <a:p>
            <a:r>
              <a:rPr lang="en-AU" sz="1100"/>
              <a:t>Set a library called batman use batman_shared_library repo set to load implicitly (all jenkins pipelies will make a checkout of this repo now)</a:t>
            </a:r>
            <a:endParaRPr/>
          </a:p>
          <a:p>
            <a:endParaRPr/>
          </a:p>
          <a:p>
            <a:r>
              <a:rPr b="1" lang="en-AU" sz="1100"/>
              <a:t>Create a job in repo AL_Jenkins_pipeline and make it fail 'batmobile_pipe'.</a:t>
            </a:r>
            <a:endParaRPr/>
          </a:p>
          <a:p>
            <a:r>
              <a:rPr lang="en-AU" sz="1100"/>
              <a:t>Luckily this gives a descriptive error saying that “ “  (if you are been working with Jenkins pipeline you’ll already know that this is not true all the time, some time the errors are quite obscure)</a:t>
            </a:r>
            <a:endParaRPr/>
          </a:p>
          <a:p>
            <a:r>
              <a:rPr lang="en-AU" sz="1100"/>
              <a:t>We live that like this because that bring us to the next slide, What is the library structure</a:t>
            </a:r>
            <a:endParaRPr/>
          </a:p>
          <a:p>
            <a:endParaRPr/>
          </a:p>
          <a:p>
            <a:endParaRPr/>
          </a:p>
        </p:txBody>
      </p:sp>
      <p:sp>
        <p:nvSpPr>
          <p:cNvPr id="231" name="CustomShape 2"/>
          <p:cNvSpPr/>
          <p:nvPr/>
        </p:nvSpPr>
        <p:spPr>
          <a:xfrm>
            <a:off x="3884760" y="8685360"/>
            <a:ext cx="2970720" cy="456120"/>
          </a:xfrm>
          <a:prstGeom prst="rect">
            <a:avLst/>
          </a:prstGeom>
          <a:noFill/>
        </p:spPr>
        <p:txBody>
          <a:bodyPr anchor="b" bIns="45000" lIns="90000" rIns="90000" tIns="45000"/>
          <a:p>
            <a:pPr algn="r">
              <a:lnSpc>
                <a:spcPct val="100000"/>
              </a:lnSpc>
            </a:pPr>
            <a:fld id="{BEB48A7D-89BE-47C8-A7EB-C629972858F1}" type="slidenum">
              <a:rPr lang="en-AU" sz="1200">
                <a:solidFill>
                  <a:srgbClr val="ffffff"/>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2" name="PlaceHolder 1"/>
          <p:cNvSpPr>
            <a:spLocks noGrp="1"/>
          </p:cNvSpPr>
          <p:nvPr>
            <p:ph type="body"/>
          </p:nvPr>
        </p:nvSpPr>
        <p:spPr>
          <a:xfrm>
            <a:off x="685800" y="4343400"/>
            <a:ext cx="5485320" cy="4113720"/>
          </a:xfrm>
          <a:prstGeom prst="rect">
            <a:avLst/>
          </a:prstGeom>
        </p:spPr>
        <p:txBody>
          <a:bodyPr bIns="0" lIns="0" rIns="0" tIns="0"/>
          <a:p>
            <a:r>
              <a:rPr lang="en-AU"/>
              <a:t>Wildstyle bring us the agenda for today</a:t>
            </a:r>
            <a:endParaRPr/>
          </a:p>
        </p:txBody>
      </p:sp>
      <p:sp>
        <p:nvSpPr>
          <p:cNvPr id="233" name="CustomShape 2"/>
          <p:cNvSpPr/>
          <p:nvPr/>
        </p:nvSpPr>
        <p:spPr>
          <a:xfrm>
            <a:off x="3884760" y="8685360"/>
            <a:ext cx="2970720" cy="456120"/>
          </a:xfrm>
          <a:prstGeom prst="rect">
            <a:avLst/>
          </a:prstGeom>
          <a:noFill/>
        </p:spPr>
        <p:txBody>
          <a:bodyPr anchor="b" bIns="45000" lIns="90000" rIns="90000" tIns="45000"/>
          <a:p>
            <a:pPr algn="r">
              <a:lnSpc>
                <a:spcPct val="100000"/>
              </a:lnSpc>
            </a:pPr>
            <a:fld id="{816BB1F8-8FD8-4ABA-A8FB-78D85A93B320}" type="slidenum">
              <a:rPr lang="en-AU" sz="1200">
                <a:solidFill>
                  <a:srgbClr val="ffffff"/>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5320" cy="4113720"/>
          </a:xfrm>
          <a:prstGeom prst="rect">
            <a:avLst/>
          </a:prstGeom>
        </p:spPr>
        <p:txBody>
          <a:bodyPr bIns="0" lIns="0" rIns="0" tIns="0"/>
          <a:p>
            <a:pPr>
              <a:lnSpc>
                <a:spcPct val="100000"/>
              </a:lnSpc>
            </a:pPr>
            <a:r>
              <a:rPr lang="en-AU" sz="900"/>
              <a:t>We are going to see example later, for now I would just explain the options.</a:t>
            </a:r>
            <a:endParaRPr/>
          </a:p>
          <a:p>
            <a:pPr>
              <a:lnSpc>
                <a:spcPct val="100000"/>
              </a:lnSpc>
            </a:pPr>
            <a:endParaRPr/>
          </a:p>
          <a:p>
            <a:pPr>
              <a:lnSpc>
                <a:spcPct val="100000"/>
              </a:lnSpc>
            </a:pPr>
            <a:r>
              <a:rPr lang="en-AU" sz="900"/>
              <a:t>SRC</a:t>
            </a:r>
            <a:endParaRPr/>
          </a:p>
          <a:p>
            <a:pPr>
              <a:lnSpc>
                <a:spcPct val="100000"/>
              </a:lnSpc>
            </a:pPr>
            <a:r>
              <a:rPr lang="en-AU" sz="900"/>
              <a:t>As you can see the src directory looks like a Java source directory structure. This directory gets added to the classpath when executing Pipelines., so you do your imports as you would with any groovy</a:t>
            </a:r>
            <a:endParaRPr/>
          </a:p>
          <a:p>
            <a:pPr>
              <a:lnSpc>
                <a:spcPct val="100000"/>
              </a:lnSpc>
            </a:pPr>
            <a:endParaRPr/>
          </a:p>
          <a:p>
            <a:pPr>
              <a:lnSpc>
                <a:spcPct val="100000"/>
              </a:lnSpc>
            </a:pPr>
            <a:r>
              <a:rPr lang="en-AU" sz="900"/>
              <a:t>VARS</a:t>
            </a:r>
            <a:endParaRPr/>
          </a:p>
          <a:p>
            <a:pPr>
              <a:lnSpc>
                <a:spcPct val="100000"/>
              </a:lnSpc>
            </a:pPr>
            <a:r>
              <a:rPr lang="en-AU" sz="900"/>
              <a:t>In the vars directory you can store scripts that define global variables and functions that can be accessed from your pipeline. That’s the one that we are using the most, since from our team of 30-40 developers only 10 are java developers . Most of the people writing pipelines come from python, so not much structured Java.</a:t>
            </a:r>
            <a:endParaRPr/>
          </a:p>
          <a:p>
            <a:pPr>
              <a:lnSpc>
                <a:spcPct val="100000"/>
              </a:lnSpc>
            </a:pPr>
            <a:r>
              <a:rPr lang="en-AU" sz="900"/>
              <a:t>To be picked up you need  the files to be .groovy. The matching txt file is optional but I recommend that you always document them because that documentation is displayed in the UI so users can just have  a look there to see what is available and how to use it and not need to check the actual library.</a:t>
            </a:r>
            <a:endParaRPr/>
          </a:p>
          <a:p>
            <a:pPr>
              <a:lnSpc>
                <a:spcPct val="100000"/>
              </a:lnSpc>
            </a:pPr>
            <a:r>
              <a:rPr lang="en-AU" sz="900"/>
              <a:t>The documentation file need to be called the same name as the groovy file and needs to have the txt extension. The contents can be written in HTML or Markdown, but in my experience we were only able to make it work with HTLM (I haven’t tried again with the latest changes)</a:t>
            </a:r>
            <a:endParaRPr/>
          </a:p>
          <a:p>
            <a:pPr>
              <a:lnSpc>
                <a:spcPct val="100000"/>
              </a:lnSpc>
            </a:pPr>
            <a:endParaRPr/>
          </a:p>
          <a:p>
            <a:pPr>
              <a:lnSpc>
                <a:spcPct val="100000"/>
              </a:lnSpc>
            </a:pPr>
            <a:r>
              <a:rPr b="1" lang="en-AU" sz="900"/>
              <a:t>[The Groovy source files in these directories get the same “CPS transformation” as in Scripted Pipeline.]</a:t>
            </a:r>
            <a:endParaRPr/>
          </a:p>
          <a:p>
            <a:pPr>
              <a:lnSpc>
                <a:spcPct val="100000"/>
              </a:lnSpc>
            </a:pPr>
            <a:endParaRPr/>
          </a:p>
          <a:p>
            <a:pPr>
              <a:lnSpc>
                <a:spcPct val="100000"/>
              </a:lnSpc>
            </a:pPr>
            <a:r>
              <a:rPr lang="en-AU" sz="900"/>
              <a:t>In the resources directory, you can add all your non-Groovy files. And you can load them into your pipelines  using the </a:t>
            </a:r>
            <a:r>
              <a:rPr b="1" lang="en-AU" sz="900"/>
              <a:t>libraryResource</a:t>
            </a:r>
            <a:r>
              <a:rPr lang="en-AU" sz="900"/>
              <a:t> step.</a:t>
            </a:r>
            <a:endParaRPr/>
          </a:p>
          <a:p>
            <a:pPr>
              <a:lnSpc>
                <a:spcPct val="100000"/>
              </a:lnSpc>
            </a:pPr>
            <a:r>
              <a:rPr lang="en-AU" sz="900"/>
              <a:t>In our case we use to make lot of use of the Managed scripts and write bash and python helpers , so they should end up in this directory. Later we will see a couple of example on how to use this resources.</a:t>
            </a:r>
            <a:endParaRPr/>
          </a:p>
          <a:p>
            <a:pPr>
              <a:lnSpc>
                <a:spcPct val="100000"/>
              </a:lnSpc>
            </a:pPr>
            <a:endParaRPr/>
          </a:p>
          <a:p>
            <a:pPr>
              <a:lnSpc>
                <a:spcPct val="100000"/>
              </a:lnSpc>
            </a:pPr>
            <a:r>
              <a:rPr lang="en-AU" sz="900"/>
              <a:t>Now we are gonig to create this file structure (merge branch called file_structure</a:t>
            </a:r>
            <a:endParaRPr/>
          </a:p>
        </p:txBody>
      </p:sp>
      <p:sp>
        <p:nvSpPr>
          <p:cNvPr id="235" name="CustomShape 2"/>
          <p:cNvSpPr/>
          <p:nvPr/>
        </p:nvSpPr>
        <p:spPr>
          <a:xfrm>
            <a:off x="3884760" y="8685360"/>
            <a:ext cx="2970720" cy="456120"/>
          </a:xfrm>
          <a:prstGeom prst="rect">
            <a:avLst/>
          </a:prstGeom>
          <a:noFill/>
        </p:spPr>
        <p:txBody>
          <a:bodyPr anchor="b" bIns="45000" lIns="90000" rIns="90000" tIns="45000"/>
          <a:p>
            <a:pPr algn="r">
              <a:lnSpc>
                <a:spcPct val="100000"/>
              </a:lnSpc>
            </a:pPr>
            <a:fld id="{4573645B-46EB-4715-84B1-2ABCC798BBBD}" type="slidenum">
              <a:rPr lang="en-AU" sz="1200">
                <a:solidFill>
                  <a:srgbClr val="ffffff"/>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6" name="PlaceHolder 1"/>
          <p:cNvSpPr>
            <a:spLocks noGrp="1"/>
          </p:cNvSpPr>
          <p:nvPr>
            <p:ph type="body"/>
          </p:nvPr>
        </p:nvSpPr>
        <p:spPr>
          <a:xfrm>
            <a:off x="685800" y="4343400"/>
            <a:ext cx="5485320" cy="4113720"/>
          </a:xfrm>
          <a:prstGeom prst="rect">
            <a:avLst/>
          </a:prstGeom>
        </p:spPr>
        <p:txBody>
          <a:bodyPr bIns="0" lIns="0" rIns="0" tIns="0"/>
          <a:p>
            <a:r>
              <a:rPr lang="en-AU"/>
              <a:t>Wildstyle bring us the agenda for today</a:t>
            </a:r>
            <a:endParaRPr/>
          </a:p>
        </p:txBody>
      </p:sp>
      <p:sp>
        <p:nvSpPr>
          <p:cNvPr id="237" name="CustomShape 2"/>
          <p:cNvSpPr/>
          <p:nvPr/>
        </p:nvSpPr>
        <p:spPr>
          <a:xfrm>
            <a:off x="3884760" y="8685360"/>
            <a:ext cx="2970720" cy="456120"/>
          </a:xfrm>
          <a:prstGeom prst="rect">
            <a:avLst/>
          </a:prstGeom>
          <a:noFill/>
        </p:spPr>
        <p:txBody>
          <a:bodyPr anchor="b" bIns="45000" lIns="90000" rIns="90000" tIns="45000"/>
          <a:p>
            <a:pPr algn="r">
              <a:lnSpc>
                <a:spcPct val="100000"/>
              </a:lnSpc>
            </a:pPr>
            <a:fld id="{654486AE-E6B5-420F-9675-FB3DB32AD5E8}" type="slidenum">
              <a:rPr lang="en-AU" sz="1200">
                <a:solidFill>
                  <a:srgbClr val="ffffff"/>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bIns="0" lIns="0" rIns="0" tIns="0"/>
          <a:p>
            <a:r>
              <a:rPr lang="en-AU" sz="1050"/>
              <a:t>So how to access it </a:t>
            </a:r>
            <a:endParaRPr/>
          </a:p>
          <a:p>
            <a:r>
              <a:rPr lang="en-AU" sz="1050"/>
              <a:t>@Library('my-shared-library') _</a:t>
            </a:r>
            <a:endParaRPr/>
          </a:p>
          <a:p>
            <a:r>
              <a:rPr lang="en-AU" sz="1050"/>
              <a:t>/* Using a version specifier, such as branch, tag, etc */</a:t>
            </a:r>
            <a:endParaRPr/>
          </a:p>
          <a:p>
            <a:r>
              <a:rPr lang="en-AU" sz="1050"/>
              <a:t>@Library('my-shared-library@1.0') _</a:t>
            </a:r>
            <a:endParaRPr/>
          </a:p>
          <a:p>
            <a:r>
              <a:rPr lang="en-AU" sz="1050"/>
              <a:t>/* Accessing multiple libraries with one statement */</a:t>
            </a:r>
            <a:endParaRPr/>
          </a:p>
          <a:p>
            <a:r>
              <a:rPr lang="en-AU" sz="1050"/>
              <a:t>@Library(['my-shared-library', 'otherlib@abc1234']) _</a:t>
            </a:r>
            <a:endParaRPr/>
          </a:p>
          <a:p>
            <a:endParaRPr/>
          </a:p>
          <a:p>
            <a:r>
              <a:rPr lang="en-AU" sz="1050"/>
              <a:t>When referring to class libraries (with src/ directories), conventionally the annotation goes on an import statement:</a:t>
            </a:r>
            <a:endParaRPr/>
          </a:p>
          <a:p>
            <a:endParaRPr/>
          </a:p>
          <a:p>
            <a:r>
              <a:rPr lang="en-AU" sz="1050"/>
              <a:t>@Library('somelib')</a:t>
            </a:r>
            <a:endParaRPr/>
          </a:p>
          <a:p>
            <a:r>
              <a:rPr lang="en-AU" sz="1050"/>
              <a:t>import com.mycorp.pipeline.somelib.UsefulClass</a:t>
            </a:r>
            <a:endParaRPr/>
          </a:p>
          <a:p>
            <a:endParaRPr/>
          </a:p>
          <a:p>
            <a:r>
              <a:rPr lang="en-AU" sz="1050"/>
              <a:t>For Shared Libraries which only define Global Variables (vars/), or a Jenkinsfile which only needs a Global Variable, the annotation pattern @Library('my-shared-library') _ may be useful for keeping code concise. In essence, instead of annotating an unnecessary import statement, the symbol _ is annotated.</a:t>
            </a:r>
            <a:endParaRPr/>
          </a:p>
          <a:p>
            <a:endParaRPr/>
          </a:p>
          <a:p>
            <a:r>
              <a:rPr lang="en-AU" sz="1050"/>
              <a:t>It is not recommended to import a global variable/function, since this will force the compiler to interpret fields and methods as static even if they were intended to be instance. The Groovy compiler in this case can produce confusing error messages.</a:t>
            </a:r>
            <a:endParaRPr/>
          </a:p>
          <a:p>
            <a:endParaRPr/>
          </a:p>
          <a:p>
            <a:endParaRPr/>
          </a:p>
          <a:p>
            <a:r>
              <a:rPr lang="en-AU" sz="1100"/>
              <a:t>There is a reason for that _ that took it more than a day to figure it out.  Currently that notation and the explanation is on the main documentation.</a:t>
            </a:r>
            <a:endParaRPr/>
          </a:p>
          <a:p>
            <a:r>
              <a:rPr lang="en-AU" sz="1100"/>
              <a:t>What it says is that instead of annotating an unnecessary import statement, the symbol _ is annotated.</a:t>
            </a:r>
            <a:endParaRPr/>
          </a:p>
          <a:p>
            <a:pPr>
              <a:lnSpc>
                <a:spcPct val="100000"/>
              </a:lnSpc>
            </a:pPr>
            <a:endParaRPr/>
          </a:p>
          <a:p>
            <a:pPr>
              <a:lnSpc>
                <a:spcPct val="100000"/>
              </a:lnSpc>
            </a:pPr>
            <a:r>
              <a:rPr lang="en-AU" sz="1100"/>
              <a:t>For Class libraries the Annotation goes on an import statement</a:t>
            </a:r>
            <a:endParaRPr/>
          </a:p>
          <a:p>
            <a:pPr>
              <a:lnSpc>
                <a:spcPct val="100000"/>
              </a:lnSpc>
            </a:pPr>
            <a:endParaRPr/>
          </a:p>
          <a:p>
            <a:pPr>
              <a:lnSpc>
                <a:spcPct val="100000"/>
              </a:lnSpc>
            </a:pPr>
            <a:r>
              <a:rPr lang="en-AU" sz="1100"/>
              <a:t>But when I was re-reading the documentation to create this presentation I found that  after one of the release they have created a library step , so you can now at any time in your pipeline call library ‘my-shared-lib’ and after that you can use any method or global variable defined there. ( I tested and works fine)</a:t>
            </a:r>
            <a:endParaRPr/>
          </a:p>
          <a:p>
            <a:pPr>
              <a:lnSpc>
                <a:spcPct val="100000"/>
              </a:lnSpc>
            </a:pPr>
            <a:endParaRPr/>
          </a:p>
          <a:p>
            <a:pPr>
              <a:lnSpc>
                <a:spcPct val="100000"/>
              </a:lnSpc>
            </a:pPr>
            <a:r>
              <a:rPr lang="en-AU" sz="1100"/>
              <a:t>3) The difference is that in when accessing branches of that library you could for example have something like library "my-shared-library@$BRANCH_NAME”</a:t>
            </a:r>
            <a:endParaRPr/>
          </a:p>
          <a:p>
            <a:pPr>
              <a:lnSpc>
                <a:spcPct val="100000"/>
              </a:lnSpc>
            </a:pPr>
            <a:endParaRPr/>
          </a:p>
          <a:p>
            <a:pPr>
              <a:lnSpc>
                <a:spcPct val="100000"/>
              </a:lnSpc>
            </a:pPr>
            <a:r>
              <a:rPr lang="en-AU" sz="1100"/>
              <a:t>4) Libraries are resolved and loaded during compilation of the script, before it starts executing. This allows the Groovy compiler to understand the meaning of symbols used in static type checkin</a:t>
            </a:r>
            <a:endParaRPr/>
          </a:p>
          <a:p>
            <a:pPr>
              <a:lnSpc>
                <a:spcPct val="100000"/>
              </a:lnSpc>
            </a:pPr>
            <a:endParaRPr/>
          </a:p>
          <a:p>
            <a:pPr>
              <a:lnSpc>
                <a:spcPct val="100000"/>
              </a:lnSpc>
            </a:pPr>
            <a:r>
              <a:rPr lang="en-AU" sz="1100"/>
              <a:t>Global Variables however, are resolved at runtime.</a:t>
            </a:r>
            <a:endParaRPr/>
          </a:p>
          <a:p>
            <a:pPr>
              <a:lnSpc>
                <a:spcPct val="100000"/>
              </a:lnSpc>
            </a:pPr>
            <a:endParaRPr/>
          </a:p>
          <a:p>
            <a:pPr>
              <a:lnSpc>
                <a:spcPct val="100000"/>
              </a:lnSpc>
            </a:pPr>
            <a:r>
              <a:rPr lang="en-AU" sz="1100"/>
              <a:t>Internally, scripts in the vars directory are instantiated on-demand as singletons. This allows multiple methods or properties to be defined in a single .groovy file which interact with each other</a:t>
            </a:r>
            <a:endParaRPr/>
          </a:p>
          <a:p>
            <a:pPr>
              <a:lnSpc>
                <a:spcPct val="100000"/>
              </a:lnSpc>
            </a:pPr>
            <a:endParaRPr/>
          </a:p>
          <a:p>
            <a:pPr>
              <a:lnSpc>
                <a:spcPct val="100000"/>
              </a:lnSpc>
            </a:pPr>
            <a:r>
              <a:rPr lang="en-AU" sz="1100"/>
              <a:t>5) It feels to me that when you write global functions is like abstracting some common usage in existing pipelines, and code in the class libraries is more like new functionality. But it might be just me. The code in Global functions could look like declarative pipelines where class reassemble more like java code.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239" name="CustomShape 2"/>
          <p:cNvSpPr/>
          <p:nvPr/>
        </p:nvSpPr>
        <p:spPr>
          <a:xfrm>
            <a:off x="3884760" y="8685360"/>
            <a:ext cx="2970720" cy="456120"/>
          </a:xfrm>
          <a:prstGeom prst="rect">
            <a:avLst/>
          </a:prstGeom>
          <a:noFill/>
        </p:spPr>
        <p:txBody>
          <a:bodyPr anchor="b" bIns="45000" lIns="90000" rIns="90000" tIns="45000"/>
          <a:p>
            <a:pPr algn="r">
              <a:lnSpc>
                <a:spcPct val="100000"/>
              </a:lnSpc>
            </a:pPr>
            <a:fld id="{C2F8EE1D-FCFD-44EE-9C4D-A789521FB6A1}" type="slidenum">
              <a:rPr lang="en-AU" sz="1200">
                <a:solidFill>
                  <a:srgbClr val="ffffff"/>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0" name="PlaceHolder 1"/>
          <p:cNvSpPr>
            <a:spLocks noGrp="1"/>
          </p:cNvSpPr>
          <p:nvPr>
            <p:ph type="body"/>
          </p:nvPr>
        </p:nvSpPr>
        <p:spPr>
          <a:xfrm>
            <a:off x="685800" y="4343400"/>
            <a:ext cx="5485320" cy="4113720"/>
          </a:xfrm>
          <a:prstGeom prst="rect">
            <a:avLst/>
          </a:prstGeom>
        </p:spPr>
        <p:txBody>
          <a:bodyPr bIns="0" lIns="0" rIns="0" tIns="0"/>
          <a:p>
            <a:r>
              <a:rPr lang="en-AU" sz="1050"/>
              <a:t>So how to access it </a:t>
            </a:r>
            <a:endParaRPr/>
          </a:p>
          <a:p>
            <a:r>
              <a:rPr lang="en-AU" sz="1050"/>
              <a:t>@Library('my-shared-library') _</a:t>
            </a:r>
            <a:endParaRPr/>
          </a:p>
          <a:p>
            <a:r>
              <a:rPr lang="en-AU" sz="1050"/>
              <a:t>/* Using a version specifier, such as branch, tag, etc */</a:t>
            </a:r>
            <a:endParaRPr/>
          </a:p>
          <a:p>
            <a:r>
              <a:rPr lang="en-AU" sz="1050"/>
              <a:t>@Library('my-shared-library@1.0') _</a:t>
            </a:r>
            <a:endParaRPr/>
          </a:p>
          <a:p>
            <a:r>
              <a:rPr lang="en-AU" sz="1050"/>
              <a:t>/* Accessing multiple libraries with one statement */</a:t>
            </a:r>
            <a:endParaRPr/>
          </a:p>
          <a:p>
            <a:r>
              <a:rPr lang="en-AU" sz="1050"/>
              <a:t>@Library(['my-shared-library', 'otherlib@abc1234']) _</a:t>
            </a:r>
            <a:endParaRPr/>
          </a:p>
          <a:p>
            <a:endParaRPr/>
          </a:p>
          <a:p>
            <a:r>
              <a:rPr lang="en-AU" sz="1050"/>
              <a:t>When referring to class libraries (with src/ directories), conventionally the annotation goes on an import statement:</a:t>
            </a:r>
            <a:endParaRPr/>
          </a:p>
          <a:p>
            <a:endParaRPr/>
          </a:p>
          <a:p>
            <a:r>
              <a:rPr lang="en-AU" sz="1050"/>
              <a:t>@Library('somelib')</a:t>
            </a:r>
            <a:endParaRPr/>
          </a:p>
          <a:p>
            <a:r>
              <a:rPr lang="en-AU" sz="1050"/>
              <a:t>import com.mycorp.pipeline.somelib.UsefulClass</a:t>
            </a:r>
            <a:endParaRPr/>
          </a:p>
          <a:p>
            <a:endParaRPr/>
          </a:p>
          <a:p>
            <a:r>
              <a:rPr lang="en-AU" sz="1050"/>
              <a:t>For Shared Libraries which only define Global Variables (vars/), or a Jenkinsfile which only needs a Global Variable, the annotation pattern @Library('my-shared-library') _ may be useful for keeping code concise. In essence, instead of annotating an unnecessary import statement, the symbol _ is annotated.</a:t>
            </a:r>
            <a:endParaRPr/>
          </a:p>
          <a:p>
            <a:endParaRPr/>
          </a:p>
          <a:p>
            <a:r>
              <a:rPr lang="en-AU" sz="1050"/>
              <a:t>It is not recommended to import a global variable/function, since this will force the compiler to interpret fields and methods as static even if they were intended to be instance. The Groovy compiler in this case can produce confusing error messages.</a:t>
            </a:r>
            <a:endParaRPr/>
          </a:p>
          <a:p>
            <a:endParaRPr/>
          </a:p>
          <a:p>
            <a:endParaRPr/>
          </a:p>
          <a:p>
            <a:r>
              <a:rPr lang="en-AU" sz="1100"/>
              <a:t>There is a reason for that _ that took it more than a day to figure it out.  Currently that notation and the explanation is on the main documentation.</a:t>
            </a:r>
            <a:endParaRPr/>
          </a:p>
          <a:p>
            <a:r>
              <a:rPr lang="en-AU" sz="1100"/>
              <a:t>What it says is that instead of annotating an unnecessary import statement, the symbol _ is annotated.</a:t>
            </a:r>
            <a:endParaRPr/>
          </a:p>
          <a:p>
            <a:pPr>
              <a:lnSpc>
                <a:spcPct val="100000"/>
              </a:lnSpc>
            </a:pPr>
            <a:endParaRPr/>
          </a:p>
          <a:p>
            <a:pPr>
              <a:lnSpc>
                <a:spcPct val="100000"/>
              </a:lnSpc>
            </a:pPr>
            <a:r>
              <a:rPr lang="en-AU" sz="1100"/>
              <a:t>For Class libraries the Annotation goes on an import statement</a:t>
            </a:r>
            <a:endParaRPr/>
          </a:p>
          <a:p>
            <a:pPr>
              <a:lnSpc>
                <a:spcPct val="100000"/>
              </a:lnSpc>
            </a:pPr>
            <a:endParaRPr/>
          </a:p>
          <a:p>
            <a:pPr>
              <a:lnSpc>
                <a:spcPct val="100000"/>
              </a:lnSpc>
            </a:pPr>
            <a:r>
              <a:rPr lang="en-AU" sz="1100"/>
              <a:t>But when I was re-reading the documentation to create this presentation I found that  after one of the release they have created a library step , so you can now at any time in your pipeline call library ‘my-shared-lib’ and after that you can use any method or global variable defined there. ( I tested and works fine)</a:t>
            </a:r>
            <a:endParaRPr/>
          </a:p>
          <a:p>
            <a:pPr>
              <a:lnSpc>
                <a:spcPct val="100000"/>
              </a:lnSpc>
            </a:pPr>
            <a:endParaRPr/>
          </a:p>
          <a:p>
            <a:pPr>
              <a:lnSpc>
                <a:spcPct val="100000"/>
              </a:lnSpc>
            </a:pPr>
            <a:r>
              <a:rPr lang="en-AU" sz="1100"/>
              <a:t>3) The difference is that in when accessing branches of that library you could for example have something like library "my-shared-library@$BRANCH_NAME”</a:t>
            </a:r>
            <a:endParaRPr/>
          </a:p>
          <a:p>
            <a:pPr>
              <a:lnSpc>
                <a:spcPct val="100000"/>
              </a:lnSpc>
            </a:pPr>
            <a:endParaRPr/>
          </a:p>
          <a:p>
            <a:pPr>
              <a:lnSpc>
                <a:spcPct val="100000"/>
              </a:lnSpc>
            </a:pPr>
            <a:r>
              <a:rPr lang="en-AU" sz="1100"/>
              <a:t>4) Libraries are resolved and loaded during compilation of the script, before it starts executing. This allows the Groovy compiler to understand the meaning of symbols used in static type checkin</a:t>
            </a:r>
            <a:endParaRPr/>
          </a:p>
          <a:p>
            <a:pPr>
              <a:lnSpc>
                <a:spcPct val="100000"/>
              </a:lnSpc>
            </a:pPr>
            <a:endParaRPr/>
          </a:p>
          <a:p>
            <a:pPr>
              <a:lnSpc>
                <a:spcPct val="100000"/>
              </a:lnSpc>
            </a:pPr>
            <a:r>
              <a:rPr lang="en-AU" sz="1100"/>
              <a:t>Global Variables however, are resolved at runtime.</a:t>
            </a:r>
            <a:endParaRPr/>
          </a:p>
          <a:p>
            <a:pPr>
              <a:lnSpc>
                <a:spcPct val="100000"/>
              </a:lnSpc>
            </a:pPr>
            <a:endParaRPr/>
          </a:p>
          <a:p>
            <a:pPr>
              <a:lnSpc>
                <a:spcPct val="100000"/>
              </a:lnSpc>
            </a:pPr>
            <a:r>
              <a:rPr lang="en-AU" sz="1100"/>
              <a:t>Internally, scripts in the vars directory are instantiated on-demand as singletons. This allows multiple methods or properties to be defined in a single .groovy file which interact with each other</a:t>
            </a:r>
            <a:endParaRPr/>
          </a:p>
          <a:p>
            <a:pPr>
              <a:lnSpc>
                <a:spcPct val="100000"/>
              </a:lnSpc>
            </a:pPr>
            <a:endParaRPr/>
          </a:p>
          <a:p>
            <a:pPr>
              <a:lnSpc>
                <a:spcPct val="100000"/>
              </a:lnSpc>
            </a:pPr>
            <a:r>
              <a:rPr lang="en-AU" sz="1100"/>
              <a:t>5) It feels to me that when you write global functions is like abstracting some common usage in existing pipelines, and code in the class libraries is more like new functionality. But it might be just me. The code in Global functions could look like declarative pipelines where class reassemble more like java code.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241" name="CustomShape 2"/>
          <p:cNvSpPr/>
          <p:nvPr/>
        </p:nvSpPr>
        <p:spPr>
          <a:xfrm>
            <a:off x="3884760" y="8685360"/>
            <a:ext cx="2970720" cy="456120"/>
          </a:xfrm>
          <a:prstGeom prst="rect">
            <a:avLst/>
          </a:prstGeom>
          <a:noFill/>
        </p:spPr>
        <p:txBody>
          <a:bodyPr anchor="b" bIns="45000" lIns="90000" rIns="90000" tIns="45000"/>
          <a:p>
            <a:pPr algn="r">
              <a:lnSpc>
                <a:spcPct val="100000"/>
              </a:lnSpc>
            </a:pPr>
            <a:fld id="{CA34D019-77CE-4342-A130-37150DB9E2A3}" type="slidenum">
              <a:rPr lang="en-AU" sz="1200">
                <a:solidFill>
                  <a:srgbClr val="ffffff"/>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343400"/>
            <a:ext cx="5485320" cy="4113720"/>
          </a:xfrm>
          <a:prstGeom prst="rect">
            <a:avLst/>
          </a:prstGeom>
        </p:spPr>
        <p:txBody>
          <a:bodyPr bIns="0" lIns="0" rIns="0" tIns="0"/>
          <a:p>
            <a:r>
              <a:rPr lang="en-AU"/>
              <a:t>A variable defined in a shared library will only show up in Global Variables Reference (under Pipeline Syntax) after Jenkins loads and uses that library as part of a successful Pipeline run.</a:t>
            </a:r>
            <a:endParaRPr/>
          </a:p>
          <a:p>
            <a:r>
              <a:rPr lang="en-AU"/>
              <a:t>Show example!!</a:t>
            </a:r>
            <a:endParaRPr/>
          </a:p>
          <a:p>
            <a:endParaRPr/>
          </a:p>
        </p:txBody>
      </p:sp>
      <p:sp>
        <p:nvSpPr>
          <p:cNvPr id="243" name="CustomShape 2"/>
          <p:cNvSpPr/>
          <p:nvPr/>
        </p:nvSpPr>
        <p:spPr>
          <a:xfrm>
            <a:off x="3884760" y="8685360"/>
            <a:ext cx="2970720" cy="456120"/>
          </a:xfrm>
          <a:prstGeom prst="rect">
            <a:avLst/>
          </a:prstGeom>
          <a:noFill/>
        </p:spPr>
        <p:txBody>
          <a:bodyPr anchor="b" bIns="45000" lIns="90000" rIns="90000" tIns="45000"/>
          <a:p>
            <a:pPr algn="r">
              <a:lnSpc>
                <a:spcPct val="100000"/>
              </a:lnSpc>
            </a:pPr>
            <a:fld id="{70D3282C-8A78-4FDD-8990-967B8F9E4025}" type="slidenum">
              <a:rPr lang="en-AU" sz="1200">
                <a:solidFill>
                  <a:srgbClr val="ffffff"/>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4" name="PlaceHolder 1"/>
          <p:cNvSpPr>
            <a:spLocks noGrp="1"/>
          </p:cNvSpPr>
          <p:nvPr>
            <p:ph type="body"/>
          </p:nvPr>
        </p:nvSpPr>
        <p:spPr>
          <a:xfrm>
            <a:off x="685800" y="4343400"/>
            <a:ext cx="5485320" cy="4113720"/>
          </a:xfrm>
          <a:prstGeom prst="rect">
            <a:avLst/>
          </a:prstGeom>
        </p:spPr>
        <p:txBody>
          <a:bodyPr bIns="0" lIns="0" rIns="0" tIns="0"/>
          <a:p>
            <a:r>
              <a:rPr lang="en-AU"/>
              <a:t>Wildstyle bring us the agenda for today</a:t>
            </a:r>
            <a:endParaRPr/>
          </a:p>
        </p:txBody>
      </p:sp>
      <p:sp>
        <p:nvSpPr>
          <p:cNvPr id="245" name="CustomShape 2"/>
          <p:cNvSpPr/>
          <p:nvPr/>
        </p:nvSpPr>
        <p:spPr>
          <a:xfrm>
            <a:off x="3884760" y="8685360"/>
            <a:ext cx="2970720" cy="456120"/>
          </a:xfrm>
          <a:prstGeom prst="rect">
            <a:avLst/>
          </a:prstGeom>
          <a:noFill/>
        </p:spPr>
        <p:txBody>
          <a:bodyPr anchor="b" bIns="45000" lIns="90000" rIns="90000" tIns="45000"/>
          <a:p>
            <a:pPr algn="r">
              <a:lnSpc>
                <a:spcPct val="100000"/>
              </a:lnSpc>
            </a:pPr>
            <a:fld id="{4936BABF-A999-4E7D-9162-D8411BB12F6F}" type="slidenum">
              <a:rPr lang="en-AU" sz="1200">
                <a:solidFill>
                  <a:srgbClr val="ffffff"/>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PlaceHolder 1"/>
          <p:cNvSpPr>
            <a:spLocks noGrp="1"/>
          </p:cNvSpPr>
          <p:nvPr>
            <p:ph type="body"/>
          </p:nvPr>
        </p:nvSpPr>
        <p:spPr>
          <a:xfrm>
            <a:off x="685800" y="4343400"/>
            <a:ext cx="5485680" cy="4114080"/>
          </a:xfrm>
          <a:prstGeom prst="rect">
            <a:avLst/>
          </a:prstGeom>
        </p:spPr>
        <p:txBody>
          <a:bodyPr bIns="0" lIns="0" rIns="0" tIns="0" wrap="none"/>
          <a:p>
            <a:r>
              <a:rPr lang="en-AU" sz="1050"/>
              <a:t>So how to access it </a:t>
            </a:r>
            <a:endParaRPr/>
          </a:p>
          <a:p>
            <a:r>
              <a:rPr lang="en-AU" sz="1050"/>
              <a:t>@Library('my-shared-library') _</a:t>
            </a:r>
            <a:endParaRPr/>
          </a:p>
          <a:p>
            <a:r>
              <a:rPr lang="en-AU" sz="1050"/>
              <a:t>/* Using a version specifier, such as branch, tag, etc */</a:t>
            </a:r>
            <a:endParaRPr/>
          </a:p>
          <a:p>
            <a:r>
              <a:rPr lang="en-AU" sz="1050"/>
              <a:t>@Library('my-shared-library@1.0') _</a:t>
            </a:r>
            <a:endParaRPr/>
          </a:p>
          <a:p>
            <a:r>
              <a:rPr lang="en-AU" sz="1050"/>
              <a:t>/* Accessing multiple libraries with one statement */</a:t>
            </a:r>
            <a:endParaRPr/>
          </a:p>
          <a:p>
            <a:r>
              <a:rPr lang="en-AU" sz="1050"/>
              <a:t>@Library(['my-shared-library', 'otherlib@abc1234']) _</a:t>
            </a:r>
            <a:endParaRPr/>
          </a:p>
          <a:p>
            <a:endParaRPr/>
          </a:p>
          <a:p>
            <a:r>
              <a:rPr lang="en-AU" sz="1050"/>
              <a:t>When referring to class libraries (with src/ directories), conventionally the annotation goes on an import statement:</a:t>
            </a:r>
            <a:endParaRPr/>
          </a:p>
          <a:p>
            <a:endParaRPr/>
          </a:p>
          <a:p>
            <a:r>
              <a:rPr lang="en-AU" sz="1050"/>
              <a:t>@Library('somelib')</a:t>
            </a:r>
            <a:endParaRPr/>
          </a:p>
          <a:p>
            <a:r>
              <a:rPr lang="en-AU" sz="1050"/>
              <a:t>import com.mycorp.pipeline.somelib.UsefulClass</a:t>
            </a:r>
            <a:endParaRPr/>
          </a:p>
          <a:p>
            <a:endParaRPr/>
          </a:p>
          <a:p>
            <a:r>
              <a:rPr lang="en-AU" sz="1050"/>
              <a:t>For Shared Libraries which only define Global Variables (vars/), or a Jenkinsfile which only needs a Global Variable, the annotation pattern @Library('my-shared-library') _ may be useful for keeping code concise. In essence, instead of annotating an unnecessary import statement, the symbol _ is annotated.</a:t>
            </a:r>
            <a:endParaRPr/>
          </a:p>
          <a:p>
            <a:endParaRPr/>
          </a:p>
          <a:p>
            <a:r>
              <a:rPr lang="en-AU" sz="1050"/>
              <a:t>It is not recommended to import a global variable/function, since this will force the compiler to interpret fields and methods as static even if they were intended to be instance. The Groovy compiler in this case can produce confusing error messages.</a:t>
            </a:r>
            <a:endParaRPr/>
          </a:p>
          <a:p>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7" name="CustomShape 1"/>
          <p:cNvSpPr/>
          <p:nvPr/>
        </p:nvSpPr>
        <p:spPr>
          <a:xfrm>
            <a:off x="423000" y="694800"/>
            <a:ext cx="6010920" cy="3428280"/>
          </a:xfrm>
          <a:prstGeom prst="rect">
            <a:avLst/>
          </a:prstGeom>
          <a:noFill/>
        </p:spPr>
      </p:sp>
      <p:sp>
        <p:nvSpPr>
          <p:cNvPr id="248" name="PlaceHolder 2"/>
          <p:cNvSpPr>
            <a:spLocks noGrp="1"/>
          </p:cNvSpPr>
          <p:nvPr>
            <p:ph type="body"/>
          </p:nvPr>
        </p:nvSpPr>
        <p:spPr>
          <a:xfrm>
            <a:off x="685800" y="4343400"/>
            <a:ext cx="5485680" cy="4114080"/>
          </a:xfrm>
          <a:prstGeom prst="rect">
            <a:avLst/>
          </a:prstGeom>
        </p:spPr>
        <p:txBody>
          <a:bodyPr bIns="0" lIns="0" rIns="0" tIns="0" wrap="none"/>
          <a:p>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bIns="0" lIns="0" rIns="0" tIns="0"/>
          <a:p>
            <a:r>
              <a:rPr lang="en-AU"/>
              <a:t>Wildstyle will be running the agenda... to make sure I don't start rumbling</a:t>
            </a:r>
            <a:endParaRPr/>
          </a:p>
        </p:txBody>
      </p:sp>
      <p:sp>
        <p:nvSpPr>
          <p:cNvPr id="218" name="CustomShape 2"/>
          <p:cNvSpPr/>
          <p:nvPr/>
        </p:nvSpPr>
        <p:spPr>
          <a:xfrm>
            <a:off x="3884760" y="8685360"/>
            <a:ext cx="2970720" cy="456120"/>
          </a:xfrm>
          <a:prstGeom prst="rect">
            <a:avLst/>
          </a:prstGeom>
          <a:noFill/>
        </p:spPr>
        <p:txBody>
          <a:bodyPr anchor="b" bIns="45000" lIns="90000" rIns="90000" tIns="45000"/>
          <a:p>
            <a:pPr algn="r">
              <a:lnSpc>
                <a:spcPct val="100000"/>
              </a:lnSpc>
            </a:pPr>
            <a:fld id="{64D1B466-E093-4982-BEC6-9C3677C4E372}" type="slidenum">
              <a:rPr lang="en-AU" sz="1200">
                <a:solidFill>
                  <a:srgbClr val="ffffff"/>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9" name="PlaceHolder 1"/>
          <p:cNvSpPr>
            <a:spLocks noGrp="1"/>
          </p:cNvSpPr>
          <p:nvPr>
            <p:ph type="body"/>
          </p:nvPr>
        </p:nvSpPr>
        <p:spPr>
          <a:xfrm>
            <a:off x="685800" y="4343400"/>
            <a:ext cx="5485320" cy="4113720"/>
          </a:xfrm>
          <a:prstGeom prst="rect">
            <a:avLst/>
          </a:prstGeom>
        </p:spPr>
        <p:txBody>
          <a:bodyPr bIns="0" lIns="0" rIns="0" tIns="0"/>
          <a:p>
            <a:pPr>
              <a:lnSpc>
                <a:spcPct val="100000"/>
              </a:lnSpc>
            </a:pPr>
            <a:r>
              <a:rPr lang="en-AU" sz="1500"/>
              <a:t>Now we have all nicely setup , we have few libraries and helpers that give use we abstracted all the functionality in shared pipelines</a:t>
            </a:r>
            <a:endParaRPr/>
          </a:p>
          <a:p>
            <a:pPr>
              <a:lnSpc>
                <a:spcPct val="100000"/>
              </a:lnSpc>
            </a:pPr>
            <a:r>
              <a:rPr lang="en-AU" sz="1500"/>
              <a:t>And now we write a pipelines like this.</a:t>
            </a:r>
            <a:endParaRPr/>
          </a:p>
          <a:p>
            <a:pPr>
              <a:lnSpc>
                <a:spcPct val="100000"/>
              </a:lnSpc>
            </a:pPr>
            <a:r>
              <a:rPr lang="en-AU" sz="1500"/>
              <a:t>***Show stefano pipeline</a:t>
            </a:r>
            <a:endParaRPr/>
          </a:p>
          <a:p>
            <a:pPr>
              <a:lnSpc>
                <a:spcPct val="100000"/>
              </a:lnSpc>
            </a:pPr>
            <a:r>
              <a:rPr lang="en-AU" sz="1500"/>
              <a:t>And it does that.!! </a:t>
            </a:r>
            <a:endParaRPr/>
          </a:p>
          <a:p>
            <a:pPr>
              <a:lnSpc>
                <a:spcPct val="100000"/>
              </a:lnSpc>
            </a:pPr>
            <a:r>
              <a:rPr lang="en-AU" sz="1500"/>
              <a:t>Explain what it does… farm ..input step lightweight executors….</a:t>
            </a:r>
            <a:endParaRPr/>
          </a:p>
          <a:p>
            <a:pPr>
              <a:lnSpc>
                <a:spcPct val="100000"/>
              </a:lnSpc>
            </a:pPr>
            <a:endParaRPr/>
          </a:p>
          <a:p>
            <a:pPr>
              <a:lnSpc>
                <a:spcPct val="100000"/>
              </a:lnSpc>
            </a:pPr>
            <a:r>
              <a:rPr lang="en-AU" sz="1500"/>
              <a:t>Now we easily add another 10 projects that use the same workflow we are happy ( happy slide -&gt; paradise) Cloud cooks loand!!!  </a:t>
            </a:r>
            <a:endParaRPr/>
          </a:p>
          <a:p>
            <a:pPr>
              <a:lnSpc>
                <a:spcPct val="100000"/>
              </a:lnSpc>
            </a:pPr>
            <a:r>
              <a:rPr lang="en-AU" sz="1500"/>
              <a:t>Now comes a developer and want to add something do an extra step, he goes change the code and introduced a bug.. Now all hour beautiful pipelines get destroyed (Cloud land destroyed)</a:t>
            </a:r>
            <a:endParaRPr/>
          </a:p>
          <a:p>
            <a:pPr>
              <a:lnSpc>
                <a:spcPct val="100000"/>
              </a:lnSpc>
            </a:pPr>
            <a:endParaRPr/>
          </a:p>
          <a:p>
            <a:pPr>
              <a:lnSpc>
                <a:spcPct val="100000"/>
              </a:lnSpc>
            </a:pPr>
            <a:r>
              <a:rPr lang="en-AU" sz="1500"/>
              <a:t>That’s when you need to start using branches of your piepeline</a:t>
            </a:r>
            <a:endParaRPr/>
          </a:p>
        </p:txBody>
      </p:sp>
      <p:sp>
        <p:nvSpPr>
          <p:cNvPr id="250" name="CustomShape 2"/>
          <p:cNvSpPr/>
          <p:nvPr/>
        </p:nvSpPr>
        <p:spPr>
          <a:xfrm>
            <a:off x="3884760" y="8685360"/>
            <a:ext cx="2970720" cy="456120"/>
          </a:xfrm>
          <a:prstGeom prst="rect">
            <a:avLst/>
          </a:prstGeom>
          <a:noFill/>
        </p:spPr>
        <p:txBody>
          <a:bodyPr anchor="b" bIns="45000" lIns="90000" rIns="90000" tIns="45000"/>
          <a:p>
            <a:pPr algn="r">
              <a:lnSpc>
                <a:spcPct val="100000"/>
              </a:lnSpc>
            </a:pPr>
            <a:fld id="{435825EC-ED52-4533-8CC5-E27B80A55AAD}" type="slidenum">
              <a:rPr lang="en-AU" sz="1200">
                <a:solidFill>
                  <a:srgbClr val="ffffff"/>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1" name="PlaceHolder 1"/>
          <p:cNvSpPr>
            <a:spLocks noGrp="1"/>
          </p:cNvSpPr>
          <p:nvPr>
            <p:ph type="body"/>
          </p:nvPr>
        </p:nvSpPr>
        <p:spPr>
          <a:xfrm>
            <a:off x="685800" y="4343400"/>
            <a:ext cx="5485320" cy="4113720"/>
          </a:xfrm>
          <a:prstGeom prst="rect">
            <a:avLst/>
          </a:prstGeom>
        </p:spPr>
        <p:txBody>
          <a:bodyPr bIns="0" lIns="0" rIns="0" tIns="0"/>
          <a:p>
            <a:r>
              <a:rPr lang="en-AU"/>
              <a:t>Wildstyle bring us the agenda for today</a:t>
            </a:r>
            <a:endParaRPr/>
          </a:p>
        </p:txBody>
      </p:sp>
      <p:sp>
        <p:nvSpPr>
          <p:cNvPr id="252" name="CustomShape 2"/>
          <p:cNvSpPr/>
          <p:nvPr/>
        </p:nvSpPr>
        <p:spPr>
          <a:xfrm>
            <a:off x="3884760" y="8685360"/>
            <a:ext cx="2970720" cy="456120"/>
          </a:xfrm>
          <a:prstGeom prst="rect">
            <a:avLst/>
          </a:prstGeom>
          <a:noFill/>
        </p:spPr>
        <p:txBody>
          <a:bodyPr anchor="b" bIns="45000" lIns="90000" rIns="90000" tIns="45000"/>
          <a:p>
            <a:pPr algn="r">
              <a:lnSpc>
                <a:spcPct val="100000"/>
              </a:lnSpc>
            </a:pPr>
            <a:fld id="{F70C488B-FCAC-4F26-AFEF-50CC7044AA4B}" type="slidenum">
              <a:rPr lang="en-AU" sz="1200">
                <a:solidFill>
                  <a:srgbClr val="ffffff"/>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3" name="PlaceHolder 1"/>
          <p:cNvSpPr>
            <a:spLocks noGrp="1"/>
          </p:cNvSpPr>
          <p:nvPr>
            <p:ph type="body"/>
          </p:nvPr>
        </p:nvSpPr>
        <p:spPr>
          <a:xfrm>
            <a:off x="685800" y="4343400"/>
            <a:ext cx="5485320" cy="4113720"/>
          </a:xfrm>
          <a:prstGeom prst="rect">
            <a:avLst/>
          </a:prstGeom>
        </p:spPr>
        <p:txBody>
          <a:bodyPr bIns="0" lIns="0" rIns="0" tIns="0"/>
          <a:p>
            <a:r>
              <a:rPr lang="en-AU"/>
              <a:t>This the modification workflow we use.</a:t>
            </a:r>
            <a:endParaRPr/>
          </a:p>
          <a:p>
            <a:r>
              <a:rPr lang="en-AU"/>
              <a:t>Other more secure/restrictive way will be in the configuration to set a</a:t>
            </a:r>
            <a:endParaRPr/>
          </a:p>
          <a:p>
            <a:r>
              <a:rPr lang="en-AU"/>
              <a:t>Got back and show again the configuration option!!</a:t>
            </a:r>
            <a:endParaRPr/>
          </a:p>
          <a:p>
            <a:endParaRPr/>
          </a:p>
        </p:txBody>
      </p:sp>
      <p:sp>
        <p:nvSpPr>
          <p:cNvPr id="254" name="CustomShape 2"/>
          <p:cNvSpPr/>
          <p:nvPr/>
        </p:nvSpPr>
        <p:spPr>
          <a:xfrm>
            <a:off x="3884760" y="8685360"/>
            <a:ext cx="2970720" cy="456120"/>
          </a:xfrm>
          <a:prstGeom prst="rect">
            <a:avLst/>
          </a:prstGeom>
          <a:noFill/>
        </p:spPr>
        <p:txBody>
          <a:bodyPr anchor="b" bIns="45000" lIns="90000" rIns="90000" tIns="45000"/>
          <a:p>
            <a:pPr algn="r">
              <a:lnSpc>
                <a:spcPct val="100000"/>
              </a:lnSpc>
            </a:pPr>
            <a:fld id="{C404F273-F3AB-48B7-8FA2-469D528E0560}" type="slidenum">
              <a:rPr lang="en-AU" sz="1200">
                <a:solidFill>
                  <a:srgbClr val="ffffff"/>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PlaceHolder 1"/>
          <p:cNvSpPr>
            <a:spLocks noGrp="1"/>
          </p:cNvSpPr>
          <p:nvPr>
            <p:ph type="body"/>
          </p:nvPr>
        </p:nvSpPr>
        <p:spPr>
          <a:xfrm>
            <a:off x="685800" y="4343400"/>
            <a:ext cx="5485320" cy="4113720"/>
          </a:xfrm>
          <a:prstGeom prst="rect">
            <a:avLst/>
          </a:prstGeom>
        </p:spPr>
        <p:txBody>
          <a:bodyPr bIns="0" lIns="0" rIns="0" tIns="0"/>
          <a:p>
            <a:r>
              <a:rPr lang="en-AU"/>
              <a:t>Wildstyle bring us the agenda for today</a:t>
            </a:r>
            <a:endParaRPr/>
          </a:p>
        </p:txBody>
      </p:sp>
      <p:sp>
        <p:nvSpPr>
          <p:cNvPr id="256" name="CustomShape 2"/>
          <p:cNvSpPr/>
          <p:nvPr/>
        </p:nvSpPr>
        <p:spPr>
          <a:xfrm>
            <a:off x="3884760" y="8685360"/>
            <a:ext cx="2970720" cy="456120"/>
          </a:xfrm>
          <a:prstGeom prst="rect">
            <a:avLst/>
          </a:prstGeom>
          <a:noFill/>
        </p:spPr>
        <p:txBody>
          <a:bodyPr anchor="b" bIns="45000" lIns="90000" rIns="90000" tIns="45000"/>
          <a:p>
            <a:pPr algn="r">
              <a:lnSpc>
                <a:spcPct val="100000"/>
              </a:lnSpc>
            </a:pPr>
            <a:fld id="{8B171A74-7CB5-46E6-B672-92349D45DC31}" type="slidenum">
              <a:rPr lang="en-AU" sz="1200">
                <a:solidFill>
                  <a:srgbClr val="ffffff"/>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PlaceHolder 1"/>
          <p:cNvSpPr>
            <a:spLocks noGrp="1"/>
          </p:cNvSpPr>
          <p:nvPr>
            <p:ph type="body"/>
          </p:nvPr>
        </p:nvSpPr>
        <p:spPr>
          <a:xfrm>
            <a:off x="756000" y="5078520"/>
            <a:ext cx="6046920" cy="4810320"/>
          </a:xfrm>
          <a:prstGeom prst="rect">
            <a:avLst/>
          </a:prstGeom>
        </p:spPr>
        <p:txBody>
          <a:bodyPr bIns="0" lIns="0" rIns="0" tIns="0"/>
          <a:p>
            <a:pPr>
              <a:lnSpc>
                <a:spcPct val="100000"/>
              </a:lnSpc>
            </a:pPr>
            <a:r>
              <a:rPr lang="en-AU"/>
              <a:t>I just gathered some stats from our Jenkins instance…. This graphs show the number of builds</a:t>
            </a:r>
            <a:endParaRPr/>
          </a:p>
          <a:p>
            <a:pPr>
              <a:lnSpc>
                <a:spcPct val="100000"/>
              </a:lnSpc>
            </a:pPr>
            <a:endParaRPr/>
          </a:p>
          <a:p>
            <a:pPr>
              <a:lnSpc>
                <a:spcPct val="100000"/>
              </a:lnSpc>
            </a:pPr>
            <a:r>
              <a:rPr lang="en-AU"/>
              <a:t>We have nearly 400 active Jenkins jobs</a:t>
            </a:r>
            <a:endParaRPr/>
          </a:p>
          <a:p>
            <a:pPr>
              <a:lnSpc>
                <a:spcPct val="100000"/>
              </a:lnSpc>
            </a:pPr>
            <a:endParaRPr/>
          </a:p>
          <a:p>
            <a:pPr>
              <a:lnSpc>
                <a:spcPct val="100000"/>
              </a:lnSpc>
            </a:pPr>
            <a:r>
              <a:rPr lang="en-AU"/>
              <a:t>You can see that since we started reusing our Jenkins libraries the number of builds when up</a:t>
            </a:r>
            <a:endParaRPr/>
          </a:p>
          <a:p>
            <a:pPr>
              <a:lnSpc>
                <a:spcPct val="100000"/>
              </a:lnSpc>
            </a:pPr>
            <a:endParaRPr/>
          </a:p>
          <a:p>
            <a:pPr>
              <a:lnSpc>
                <a:spcPct val="100000"/>
              </a:lnSpc>
            </a:pPr>
            <a:r>
              <a:rPr lang="en-AU"/>
              <a:t>Enough introduction let’s delve into the meaty part of the talk</a:t>
            </a:r>
            <a:endParaRPr/>
          </a:p>
        </p:txBody>
      </p:sp>
      <p:sp>
        <p:nvSpPr>
          <p:cNvPr id="258" name="CustomShape 2"/>
          <p:cNvSpPr/>
          <p:nvPr/>
        </p:nvSpPr>
        <p:spPr>
          <a:xfrm>
            <a:off x="4278960" y="10157400"/>
            <a:ext cx="3279960" cy="533520"/>
          </a:xfrm>
          <a:prstGeom prst="rect">
            <a:avLst/>
          </a:prstGeom>
          <a:noFill/>
        </p:spPr>
        <p:txBody>
          <a:bodyPr anchor="b" bIns="0" lIns="0" rIns="0" tIns="0"/>
          <a:p>
            <a:pPr algn="r">
              <a:lnSpc>
                <a:spcPct val="100000"/>
              </a:lnSpc>
            </a:pPr>
            <a:fld id="{14451236-6ADF-4047-BB62-831406E96DB4}" type="slidenum">
              <a:rPr lang="en-AU">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bIns="0" lIns="0" rIns="0" tIns="0"/>
          <a:p>
            <a:r>
              <a:rPr lang="en-AU"/>
              <a:t>Even if they were intended to be instance. The Groovy compiler in this case can produce confusing error messages.</a:t>
            </a:r>
            <a:endParaRPr/>
          </a:p>
          <a:p>
            <a:r>
              <a:rPr lang="en-AU"/>
              <a:t>Use the _ at the end of the library directive</a:t>
            </a:r>
            <a:endParaRPr/>
          </a:p>
          <a:p>
            <a:endParaRPr/>
          </a:p>
          <a:p>
            <a:r>
              <a:rPr lang="en-AU"/>
              <a:t>Workflow use library instead of pipeline editor (in reply) If you are using things from the library that can </a:t>
            </a:r>
            <a:endParaRPr/>
          </a:p>
          <a:p>
            <a:endParaRPr/>
          </a:p>
          <a:p>
            <a:r>
              <a:rPr lang="en-AU"/>
              <a:t>They have the potential of destructing all your pipelines at once.</a:t>
            </a:r>
            <a:r>
              <a:rPr b="1" lang="en-AU"/>
              <a:t> And also they pose a security concerns.</a:t>
            </a:r>
            <a:endParaRPr/>
          </a:p>
        </p:txBody>
      </p:sp>
      <p:sp>
        <p:nvSpPr>
          <p:cNvPr id="260" name="CustomShape 2"/>
          <p:cNvSpPr/>
          <p:nvPr/>
        </p:nvSpPr>
        <p:spPr>
          <a:xfrm>
            <a:off x="3884760" y="8685360"/>
            <a:ext cx="2970720" cy="456120"/>
          </a:xfrm>
          <a:prstGeom prst="rect">
            <a:avLst/>
          </a:prstGeom>
          <a:noFill/>
        </p:spPr>
        <p:txBody>
          <a:bodyPr anchor="b" bIns="45000" lIns="90000" rIns="90000" tIns="45000"/>
          <a:p>
            <a:pPr algn="r">
              <a:lnSpc>
                <a:spcPct val="100000"/>
              </a:lnSpc>
            </a:pPr>
            <a:fld id="{2F85F931-BEC6-4FF5-B774-8A0F0029791D}" type="slidenum">
              <a:rPr lang="en-AU" sz="1200">
                <a:solidFill>
                  <a:srgbClr val="ffffff"/>
                </a:solidFill>
                <a:latin typeface="+mn-lt"/>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 name="PlaceHolder 1"/>
          <p:cNvSpPr>
            <a:spLocks noGrp="1"/>
          </p:cNvSpPr>
          <p:nvPr>
            <p:ph type="body"/>
          </p:nvPr>
        </p:nvSpPr>
        <p:spPr>
          <a:xfrm>
            <a:off x="685800" y="4343400"/>
            <a:ext cx="5485320" cy="4113720"/>
          </a:xfrm>
          <a:prstGeom prst="rect">
            <a:avLst/>
          </a:prstGeom>
        </p:spPr>
        <p:txBody>
          <a:bodyPr bIns="0" lIns="0" rIns="0" tIns="0"/>
          <a:p>
            <a:r>
              <a:rPr lang="en-AU"/>
              <a:t>Even if they were intended to be instance. The Groovy compiler in this case can produce confusing error messages.</a:t>
            </a:r>
            <a:endParaRPr/>
          </a:p>
          <a:p>
            <a:r>
              <a:rPr lang="en-AU"/>
              <a:t>Use the _ at the end of the library directive</a:t>
            </a:r>
            <a:endParaRPr/>
          </a:p>
          <a:p>
            <a:endParaRPr/>
          </a:p>
          <a:p>
            <a:r>
              <a:rPr lang="en-AU"/>
              <a:t>Workflow use library instead of pipeline editor (in reply) If you are using things from the library that can </a:t>
            </a:r>
            <a:endParaRPr/>
          </a:p>
          <a:p>
            <a:endParaRPr/>
          </a:p>
          <a:p>
            <a:r>
              <a:rPr lang="en-AU"/>
              <a:t>They have the potential of destructing all your pipelines at once.</a:t>
            </a:r>
            <a:r>
              <a:rPr b="1" lang="en-AU"/>
              <a:t> And also they pose a security concerns.</a:t>
            </a:r>
            <a:endParaRPr/>
          </a:p>
        </p:txBody>
      </p:sp>
      <p:sp>
        <p:nvSpPr>
          <p:cNvPr id="262" name="CustomShape 2"/>
          <p:cNvSpPr/>
          <p:nvPr/>
        </p:nvSpPr>
        <p:spPr>
          <a:xfrm>
            <a:off x="3884760" y="8685360"/>
            <a:ext cx="2970720" cy="456120"/>
          </a:xfrm>
          <a:prstGeom prst="rect">
            <a:avLst/>
          </a:prstGeom>
          <a:noFill/>
        </p:spPr>
        <p:txBody>
          <a:bodyPr anchor="b" bIns="45000" lIns="90000" rIns="90000" tIns="45000"/>
          <a:p>
            <a:pPr algn="r">
              <a:lnSpc>
                <a:spcPct val="100000"/>
              </a:lnSpc>
            </a:pPr>
            <a:fld id="{A7A5C35A-C51C-4733-9826-1B9160A70F3C}" type="slidenum">
              <a:rPr lang="en-AU" sz="1200">
                <a:solidFill>
                  <a:srgbClr val="ffffff"/>
                </a:solidFill>
                <a:latin typeface="+mn-lt"/>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343400"/>
            <a:ext cx="5485320" cy="4113720"/>
          </a:xfrm>
          <a:prstGeom prst="rect">
            <a:avLst/>
          </a:prstGeom>
        </p:spPr>
        <p:txBody>
          <a:bodyPr bIns="0" lIns="0" rIns="0" tIns="0"/>
          <a:p>
            <a:r>
              <a:rPr lang="en-AU"/>
              <a:t>Folder-level Shared Libraries</a:t>
            </a:r>
            <a:endParaRPr/>
          </a:p>
          <a:p>
            <a:r>
              <a:rPr lang="en-AU"/>
              <a:t>Any Folder created can have Shared Libraries associated with it. This mechanism allows scoping of specific libraries to all the Pipelines inside of the folder or subfolder.</a:t>
            </a:r>
            <a:endParaRPr/>
          </a:p>
          <a:p>
            <a:endParaRPr/>
          </a:p>
          <a:p>
            <a:r>
              <a:rPr lang="en-AU"/>
              <a:t>Folder-based libraries are not considered "trusted:" they run in the Groovy sandbox just like typical Pipelines.</a:t>
            </a:r>
            <a:endParaRPr/>
          </a:p>
          <a:p>
            <a:endParaRPr/>
          </a:p>
          <a:p>
            <a:r>
              <a:rPr lang="en-AU"/>
              <a:t>Dinamic retrieval</a:t>
            </a:r>
            <a:endParaRPr/>
          </a:p>
          <a:p>
            <a:r>
              <a:rPr lang="en-AU"/>
              <a:t>Usually you define in Jenkins your shared libraries, but there is a way to retrieve a shared library dynamically without jenkins know about it. The syntax is hard to remmeber you can look that in the documentation. We haven’t had the need to use it. But I have it on the back of my mind in case someone propose me an use case. Like this.</a:t>
            </a:r>
            <a:endParaRPr/>
          </a:p>
        </p:txBody>
      </p:sp>
      <p:sp>
        <p:nvSpPr>
          <p:cNvPr id="264" name="CustomShape 2"/>
          <p:cNvSpPr/>
          <p:nvPr/>
        </p:nvSpPr>
        <p:spPr>
          <a:xfrm>
            <a:off x="3884760" y="8685360"/>
            <a:ext cx="2970720" cy="456120"/>
          </a:xfrm>
          <a:prstGeom prst="rect">
            <a:avLst/>
          </a:prstGeom>
          <a:noFill/>
        </p:spPr>
        <p:txBody>
          <a:bodyPr anchor="b" bIns="45000" lIns="90000" rIns="90000" tIns="45000"/>
          <a:p>
            <a:pPr algn="r">
              <a:lnSpc>
                <a:spcPct val="100000"/>
              </a:lnSpc>
            </a:pPr>
            <a:fld id="{59756E9B-A215-4CD4-871C-CECAEBEF0B01}" type="slidenum">
              <a:rPr lang="en-AU" sz="1200">
                <a:solidFill>
                  <a:srgbClr val="ffffff"/>
                </a:solidFill>
                <a:latin typeface="+mn-lt"/>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5" name="PlaceHolder 1"/>
          <p:cNvSpPr>
            <a:spLocks noGrp="1"/>
          </p:cNvSpPr>
          <p:nvPr>
            <p:ph type="body"/>
          </p:nvPr>
        </p:nvSpPr>
        <p:spPr>
          <a:xfrm>
            <a:off x="756000" y="5078520"/>
            <a:ext cx="6046920" cy="4810320"/>
          </a:xfrm>
          <a:prstGeom prst="rect">
            <a:avLst/>
          </a:prstGeom>
        </p:spPr>
        <p:txBody>
          <a:bodyPr bIns="0" lIns="0" rIns="0" tIns="0"/>
          <a:p>
            <a:endParaRPr/>
          </a:p>
        </p:txBody>
      </p:sp>
      <p:sp>
        <p:nvSpPr>
          <p:cNvPr id="266" name="CustomShape 2"/>
          <p:cNvSpPr/>
          <p:nvPr/>
        </p:nvSpPr>
        <p:spPr>
          <a:xfrm>
            <a:off x="4278960" y="10157400"/>
            <a:ext cx="3279960" cy="533520"/>
          </a:xfrm>
          <a:prstGeom prst="rect">
            <a:avLst/>
          </a:prstGeom>
          <a:noFill/>
        </p:spPr>
        <p:txBody>
          <a:bodyPr anchor="b" bIns="0" lIns="0" rIns="0" tIns="0"/>
          <a:p>
            <a:pPr algn="r">
              <a:lnSpc>
                <a:spcPct val="100000"/>
              </a:lnSpc>
            </a:pPr>
            <a:fld id="{40131825-BD73-4C05-B485-E7EED497A6F3}" type="slidenum">
              <a:rPr lang="en-AU">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bIns="0" lIns="0" rIns="0" tIns="0"/>
          <a:p>
            <a:r>
              <a:rPr lang="en-AU" sz="800"/>
              <a:t>I have to say that before “pipelines as code” and shared libraries we hit several limitations with Jenkins and where we had to create some man in the middle and with glue code.</a:t>
            </a:r>
            <a:endParaRPr/>
          </a:p>
          <a:p>
            <a:r>
              <a:rPr lang="en-AU" sz="800"/>
              <a:t>We were even thinking in finding a replacement, but I have to say that things have improved a lot since Jenkins 2. we have removed many of those workarounds and we are enjoying the benefits of pipelines in general.</a:t>
            </a:r>
            <a:endParaRPr/>
          </a:p>
          <a:p>
            <a:endParaRPr/>
          </a:p>
          <a:p>
            <a:r>
              <a:rPr lang="en-AU" sz="800"/>
              <a:t>MANTAINABILITY</a:t>
            </a:r>
            <a:endParaRPr/>
          </a:p>
          <a:p>
            <a:r>
              <a:rPr lang="en-AU" sz="800"/>
              <a:t>The same thing you do with c ++, java, python code is to create a library (a dll or dso file)  so you want to write it once and have multiple pieces of software using it. </a:t>
            </a:r>
            <a:endParaRPr/>
          </a:p>
          <a:p>
            <a:r>
              <a:rPr lang="en-AU" sz="800"/>
              <a:t>Jenkins pipelines are code as well (either pure groovy or declarative pipeline but code in the end) so we want to reuse it and avoid writing the same thing twice, right?</a:t>
            </a:r>
            <a:endParaRPr/>
          </a:p>
          <a:p>
            <a:endParaRPr/>
          </a:p>
          <a:p>
            <a:r>
              <a:rPr lang="en-AU" sz="800"/>
              <a:t>But more importantly we can change things In one place and that gets applied to all our jobs. (there used to be a slice configuration plugin that allowed you to find Jenkins jobs </a:t>
            </a:r>
            <a:endParaRPr/>
          </a:p>
          <a:p>
            <a:endParaRPr/>
          </a:p>
          <a:p>
            <a:r>
              <a:rPr lang="en-AU" sz="800"/>
              <a:t>COMPLEXITY</a:t>
            </a:r>
            <a:endParaRPr/>
          </a:p>
          <a:p>
            <a:r>
              <a:rPr lang="en-AU" sz="800"/>
              <a:t>rez ?</a:t>
            </a:r>
            <a:endParaRPr/>
          </a:p>
          <a:p>
            <a:r>
              <a:rPr lang="en-AU" sz="800"/>
              <a:t>[To give you some context we had hundred of tools and they all have their own build and release scripts. (and of course de documentation in the wiki was outdated)</a:t>
            </a:r>
            <a:endParaRPr/>
          </a:p>
          <a:p>
            <a:r>
              <a:rPr lang="en-AU" sz="800"/>
              <a:t>But after some work and with the help of a tool called rez we managed to build tests and release all the tools with the same command. We have now more than one thousand interdependent pieces  of software in for of rez packages and about 15000 packages versions.]</a:t>
            </a:r>
            <a:endParaRPr/>
          </a:p>
          <a:p>
            <a:r>
              <a:rPr lang="en-AU" sz="800"/>
              <a:t>On the text books you find some jobs like this. </a:t>
            </a:r>
            <a:endParaRPr/>
          </a:p>
          <a:p>
            <a:endParaRPr/>
          </a:p>
          <a:p>
            <a:r>
              <a:rPr lang="en-AU" sz="800"/>
              <a:t>Build a library -&gt; Run UT -&gt; Run Integration Test - &gt; deploy</a:t>
            </a:r>
            <a:endParaRPr/>
          </a:p>
          <a:p>
            <a:r>
              <a:rPr lang="en-AU" sz="800"/>
              <a:t>But our reality is that our software toolchain is complex we have a lot of software with interdependencies.. it look like this..</a:t>
            </a:r>
            <a:endParaRPr/>
          </a:p>
          <a:p>
            <a:r>
              <a:rPr lang="en-AU" sz="800"/>
              <a:t>In a giving environment to render a maya scene we have 300+ different software pacakges, so you can imagine that our Jenkins jobs do not look like this.</a:t>
            </a:r>
            <a:endParaRPr/>
          </a:p>
          <a:p>
            <a:r>
              <a:rPr lang="en-AU" sz="800"/>
              <a:t>Some of the jobs ....</a:t>
            </a:r>
            <a:endParaRPr/>
          </a:p>
          <a:p>
            <a:endParaRPr/>
          </a:p>
          <a:p>
            <a:r>
              <a:rPr lang="en-AU" sz="800"/>
              <a:t>AVOID hard to maintain monster pipelines.</a:t>
            </a:r>
            <a:endParaRPr/>
          </a:p>
          <a:p>
            <a:r>
              <a:rPr lang="en-AU" sz="800"/>
              <a:t>And to avoid monster pipelines!!!!</a:t>
            </a:r>
            <a:endParaRPr/>
          </a:p>
          <a:p>
            <a:endParaRPr/>
          </a:p>
        </p:txBody>
      </p:sp>
      <p:sp>
        <p:nvSpPr>
          <p:cNvPr id="220" name="CustomShape 2"/>
          <p:cNvSpPr/>
          <p:nvPr/>
        </p:nvSpPr>
        <p:spPr>
          <a:xfrm>
            <a:off x="3884760" y="8685360"/>
            <a:ext cx="2970720" cy="456120"/>
          </a:xfrm>
          <a:prstGeom prst="rect">
            <a:avLst/>
          </a:prstGeom>
          <a:noFill/>
        </p:spPr>
        <p:txBody>
          <a:bodyPr anchor="b" bIns="45000" lIns="90000" rIns="90000" tIns="45000"/>
          <a:p>
            <a:pPr algn="r">
              <a:lnSpc>
                <a:spcPct val="100000"/>
              </a:lnSpc>
            </a:pPr>
            <a:fld id="{3FB92086-BBBC-4D1D-9AE3-D97B9FC30BDE}" type="slidenum">
              <a:rPr lang="en-AU" sz="1200">
                <a:solidFill>
                  <a:srgbClr val="ffffff"/>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685800" y="4343400"/>
            <a:ext cx="5485680" cy="4114080"/>
          </a:xfrm>
          <a:prstGeom prst="rect">
            <a:avLst/>
          </a:prstGeom>
        </p:spPr>
        <p:txBody>
          <a:bodyPr bIns="0" lIns="0" rIns="0" tIns="0" wrap="none"/>
          <a:p>
            <a:r>
              <a:rPr lang="en-AU"/>
              <a:t>Tha't the</a:t>
            </a:r>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 name="PlaceHolder 1"/>
          <p:cNvSpPr>
            <a:spLocks noGrp="1"/>
          </p:cNvSpPr>
          <p:nvPr>
            <p:ph type="body"/>
          </p:nvPr>
        </p:nvSpPr>
        <p:spPr>
          <a:xfrm>
            <a:off x="756000" y="5078520"/>
            <a:ext cx="6046920" cy="4810320"/>
          </a:xfrm>
          <a:prstGeom prst="rect">
            <a:avLst/>
          </a:prstGeom>
        </p:spPr>
        <p:txBody>
          <a:bodyPr bIns="0" lIns="0" rIns="0" tIns="0"/>
          <a:p>
            <a:r>
              <a:rPr lang="en-AU"/>
              <a:t>In the Lego world giving freedom to create pipelines you end up with something like this</a:t>
            </a:r>
            <a:endParaRPr/>
          </a:p>
          <a:p>
            <a:endParaRPr/>
          </a:p>
          <a:p>
            <a:r>
              <a:rPr lang="en-AU"/>
              <a:t>And in Jenkins pipeline you end up with something like this...</a:t>
            </a:r>
            <a:endParaRPr/>
          </a:p>
        </p:txBody>
      </p:sp>
      <p:sp>
        <p:nvSpPr>
          <p:cNvPr id="223" name="CustomShape 2"/>
          <p:cNvSpPr/>
          <p:nvPr/>
        </p:nvSpPr>
        <p:spPr>
          <a:xfrm>
            <a:off x="4278960" y="10157400"/>
            <a:ext cx="3279960" cy="533520"/>
          </a:xfrm>
          <a:prstGeom prst="rect">
            <a:avLst/>
          </a:prstGeom>
          <a:noFill/>
        </p:spPr>
        <p:txBody>
          <a:bodyPr anchor="b" bIns="0" lIns="0" rIns="0" tIns="0"/>
          <a:p>
            <a:pPr algn="r">
              <a:lnSpc>
                <a:spcPct val="100000"/>
              </a:lnSpc>
            </a:pPr>
            <a:fld id="{39F89832-A3C1-4C60-B8EA-90D5E972C31F}" type="slidenum">
              <a:rPr lang="en-AU">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bIns="0" lIns="0" rIns="0" tIns="0"/>
          <a:p>
            <a:r>
              <a:rPr lang="en-AU"/>
              <a:t>LiveSlide Site</a:t>
            </a:r>
            <a:endParaRPr/>
          </a:p>
          <a:p>
            <a:r>
              <a:rPr lang="en-AU" u="sng">
                <a:solidFill>
                  <a:srgbClr val="000000"/>
                </a:solidFill>
                <a:hlinkClick r:id="rId1"/>
              </a:rPr>
              <a:t>https://github.com/AnimalLogic/USD/blob/master/CMakeLists.txt</a:t>
            </a:r>
            <a:endParaRPr/>
          </a:p>
          <a:p>
            <a:endParaRPr/>
          </a:p>
          <a:p>
            <a:r>
              <a:rPr lang="en-AU">
                <a:solidFill>
                  <a:srgbClr val="000000"/>
                </a:solidFill>
              </a:rPr>
              <a:t>There's is a free beer if you guess who was the creator of this Frankenstein?</a:t>
            </a:r>
            <a:endParaRPr/>
          </a:p>
        </p:txBody>
      </p:sp>
      <p:sp>
        <p:nvSpPr>
          <p:cNvPr id="225" name="CustomShape 2"/>
          <p:cNvSpPr/>
          <p:nvPr/>
        </p:nvSpPr>
        <p:spPr>
          <a:xfrm>
            <a:off x="4278960" y="10157400"/>
            <a:ext cx="3279960" cy="533520"/>
          </a:xfrm>
          <a:prstGeom prst="rect">
            <a:avLst/>
          </a:prstGeom>
          <a:noFill/>
        </p:spPr>
        <p:txBody>
          <a:bodyPr anchor="b" bIns="0" lIns="0" rIns="0" tIns="0"/>
          <a:p>
            <a:pPr algn="r">
              <a:lnSpc>
                <a:spcPct val="100000"/>
              </a:lnSpc>
            </a:pPr>
            <a:fld id="{9BB8DAEC-E920-48AF-B850-AF890F4FEDA2}" type="slidenum">
              <a:rPr lang="en-AU">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6" name="PlaceHolder 1"/>
          <p:cNvSpPr>
            <a:spLocks noGrp="1"/>
          </p:cNvSpPr>
          <p:nvPr>
            <p:ph type="body"/>
          </p:nvPr>
        </p:nvSpPr>
        <p:spPr>
          <a:xfrm>
            <a:off x="685800" y="4343400"/>
            <a:ext cx="5485320" cy="4113720"/>
          </a:xfrm>
          <a:prstGeom prst="rect">
            <a:avLst/>
          </a:prstGeom>
        </p:spPr>
        <p:txBody>
          <a:bodyPr bIns="0" lIns="0" rIns="0" tIns="0"/>
          <a:p>
            <a:r>
              <a:rPr lang="en-AU"/>
              <a:t>Wildstyle bring us the agenda for today</a:t>
            </a:r>
            <a:endParaRPr/>
          </a:p>
        </p:txBody>
      </p:sp>
      <p:sp>
        <p:nvSpPr>
          <p:cNvPr id="227" name="CustomShape 2"/>
          <p:cNvSpPr/>
          <p:nvPr/>
        </p:nvSpPr>
        <p:spPr>
          <a:xfrm>
            <a:off x="3884760" y="8685360"/>
            <a:ext cx="2970720" cy="456120"/>
          </a:xfrm>
          <a:prstGeom prst="rect">
            <a:avLst/>
          </a:prstGeom>
          <a:noFill/>
        </p:spPr>
        <p:txBody>
          <a:bodyPr anchor="b" bIns="45000" lIns="90000" rIns="90000" tIns="45000"/>
          <a:p>
            <a:pPr algn="r">
              <a:lnSpc>
                <a:spcPct val="100000"/>
              </a:lnSpc>
            </a:pPr>
            <a:fld id="{E78EFC98-385A-487B-A176-175E95D4F096}" type="slidenum">
              <a:rPr lang="en-AU" sz="1200">
                <a:solidFill>
                  <a:srgbClr val="ffffff"/>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685800" y="4343400"/>
            <a:ext cx="5485320" cy="4113720"/>
          </a:xfrm>
          <a:prstGeom prst="rect">
            <a:avLst/>
          </a:prstGeom>
        </p:spPr>
        <p:txBody>
          <a:bodyPr bIns="0" lIns="0" rIns="0" tIns="0"/>
          <a:p>
            <a:pPr>
              <a:lnSpc>
                <a:spcPct val="100000"/>
              </a:lnSpc>
            </a:pPr>
            <a:r>
              <a:rPr lang="en-AU"/>
              <a:t>Let jump into the configuration</a:t>
            </a:r>
            <a:endParaRPr/>
          </a:p>
          <a:p>
            <a:pPr>
              <a:lnSpc>
                <a:spcPct val="100000"/>
              </a:lnSpc>
            </a:pPr>
            <a:r>
              <a:rPr lang="en-AU"/>
              <a:t>You will need the Jenkins pipeline Pipeline Shared Groovy Libraries Plugin installed </a:t>
            </a:r>
            <a:endParaRPr/>
          </a:p>
          <a:p>
            <a:pPr>
              <a:lnSpc>
                <a:spcPct val="100000"/>
              </a:lnSpc>
            </a:pPr>
            <a:endParaRPr/>
          </a:p>
          <a:p>
            <a:pPr>
              <a:lnSpc>
                <a:spcPct val="100000"/>
              </a:lnSpc>
            </a:pPr>
            <a:r>
              <a:rPr lang="en-AU"/>
              <a:t>There are two modes. (read them)</a:t>
            </a:r>
            <a:endParaRPr/>
          </a:p>
          <a:p>
            <a:pPr>
              <a:lnSpc>
                <a:spcPct val="100000"/>
              </a:lnSpc>
            </a:pPr>
            <a:r>
              <a:rPr lang="en-AU"/>
              <a:t>For this presentation we are only going to focus in the General mode only. [The instruction to use the legacy mode are on a link at the end of the slides.]</a:t>
            </a:r>
            <a:endParaRPr/>
          </a:p>
          <a:p>
            <a:pPr>
              <a:lnSpc>
                <a:spcPct val="100000"/>
              </a:lnSpc>
            </a:pPr>
            <a:endParaRPr/>
          </a:p>
          <a:p>
            <a:pPr>
              <a:lnSpc>
                <a:spcPct val="100000"/>
              </a:lnSpc>
            </a:pPr>
            <a:endParaRPr/>
          </a:p>
        </p:txBody>
      </p:sp>
      <p:sp>
        <p:nvSpPr>
          <p:cNvPr id="229" name="CustomShape 2"/>
          <p:cNvSpPr/>
          <p:nvPr/>
        </p:nvSpPr>
        <p:spPr>
          <a:xfrm>
            <a:off x="3884760" y="8685360"/>
            <a:ext cx="2970720" cy="456120"/>
          </a:xfrm>
          <a:prstGeom prst="rect">
            <a:avLst/>
          </a:prstGeom>
          <a:noFill/>
        </p:spPr>
        <p:txBody>
          <a:bodyPr anchor="b" bIns="45000" lIns="90000" rIns="90000" tIns="45000"/>
          <a:p>
            <a:pPr algn="r">
              <a:lnSpc>
                <a:spcPct val="100000"/>
              </a:lnSpc>
            </a:pPr>
            <a:fld id="{96F414DD-A82D-4462-9717-4F51BE3D3C4C}" type="slidenum">
              <a:rPr lang="en-AU" sz="1200">
                <a:solidFill>
                  <a:srgbClr val="ffffff"/>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24" name="PlaceHolder 2"/>
          <p:cNvSpPr>
            <a:spLocks noGrp="1"/>
          </p:cNvSpPr>
          <p:nvPr>
            <p:ph type="body"/>
          </p:nvPr>
        </p:nvSpPr>
        <p:spPr>
          <a:xfrm>
            <a:off x="457200" y="1203480"/>
            <a:ext cx="8229240" cy="1422360"/>
          </a:xfrm>
          <a:prstGeom prst="rect">
            <a:avLst/>
          </a:prstGeom>
        </p:spPr>
        <p:txBody>
          <a:bodyPr bIns="0" lIns="0" rIns="0" tIns="0" wrap="none"/>
          <a:p>
            <a:endParaRPr/>
          </a:p>
        </p:txBody>
      </p:sp>
      <p:sp>
        <p:nvSpPr>
          <p:cNvPr id="25" name="PlaceHolder 3"/>
          <p:cNvSpPr>
            <a:spLocks noGrp="1"/>
          </p:cNvSpPr>
          <p:nvPr>
            <p:ph type="body"/>
          </p:nvPr>
        </p:nvSpPr>
        <p:spPr>
          <a:xfrm>
            <a:off x="457200" y="2761200"/>
            <a:ext cx="8229240" cy="142236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27"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28"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29" name="PlaceHolder 4"/>
          <p:cNvSpPr>
            <a:spLocks noGrp="1"/>
          </p:cNvSpPr>
          <p:nvPr>
            <p:ph type="body"/>
          </p:nvPr>
        </p:nvSpPr>
        <p:spPr>
          <a:xfrm>
            <a:off x="4673520" y="2761200"/>
            <a:ext cx="4015440" cy="1422360"/>
          </a:xfrm>
          <a:prstGeom prst="rect">
            <a:avLst/>
          </a:prstGeom>
        </p:spPr>
        <p:txBody>
          <a:bodyPr bIns="0" lIns="0" rIns="0" tIns="0" wrap="none"/>
          <a:p>
            <a:endParaRPr/>
          </a:p>
        </p:txBody>
      </p:sp>
      <p:sp>
        <p:nvSpPr>
          <p:cNvPr id="30" name="PlaceHolder 5"/>
          <p:cNvSpPr>
            <a:spLocks noGrp="1"/>
          </p:cNvSpPr>
          <p:nvPr>
            <p:ph type="body"/>
          </p:nvPr>
        </p:nvSpPr>
        <p:spPr>
          <a:xfrm>
            <a:off x="457200" y="2761200"/>
            <a:ext cx="4015440" cy="142236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32"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33" name="PlaceHolder 3"/>
          <p:cNvSpPr>
            <a:spLocks noGrp="1"/>
          </p:cNvSpPr>
          <p:nvPr>
            <p:ph type="body"/>
          </p:nvPr>
        </p:nvSpPr>
        <p:spPr>
          <a:xfrm>
            <a:off x="4673520" y="1203480"/>
            <a:ext cx="4015440" cy="1422360"/>
          </a:xfrm>
          <a:prstGeom prst="rect">
            <a:avLst/>
          </a:prstGeom>
        </p:spPr>
        <p:txBody>
          <a:bodyPr bIns="0" lIns="0" rIns="0" tIns="0" wrap="none"/>
          <a:p>
            <a:endParaRPr/>
          </a:p>
        </p:txBody>
      </p:sp>
      <p:pic>
        <p:nvPicPr>
          <p:cNvPr descr="" id="34" name=""/>
          <p:cNvPicPr/>
          <p:nvPr/>
        </p:nvPicPr>
        <p:blipFill>
          <a:blip r:embed="rId2"/>
          <a:stretch>
            <a:fillRect/>
          </a:stretch>
        </p:blipFill>
        <p:spPr>
          <a:xfrm>
            <a:off x="5789520" y="2760840"/>
            <a:ext cx="1783080" cy="1422360"/>
          </a:xfrm>
          <a:prstGeom prst="rect">
            <a:avLst/>
          </a:prstGeom>
        </p:spPr>
      </p:pic>
      <p:pic>
        <p:nvPicPr>
          <p:cNvPr descr="" id="35" name=""/>
          <p:cNvPicPr/>
          <p:nvPr/>
        </p:nvPicPr>
        <p:blipFill>
          <a:blip r:embed="rId3"/>
          <a:stretch>
            <a:fillRect/>
          </a:stretch>
        </p:blipFill>
        <p:spPr>
          <a:xfrm>
            <a:off x="1573200" y="2760840"/>
            <a:ext cx="1783080" cy="1422360"/>
          </a:xfrm>
          <a:prstGeom prst="rect">
            <a:avLst/>
          </a:prstGeom>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39" name="PlaceHolder 2"/>
          <p:cNvSpPr>
            <a:spLocks noGrp="1"/>
          </p:cNvSpPr>
          <p:nvPr>
            <p:ph type="subTitle"/>
          </p:nvPr>
        </p:nvSpPr>
        <p:spPr>
          <a:xfrm>
            <a:off x="457200" y="1203480"/>
            <a:ext cx="8229240" cy="298332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41" name="PlaceHolder 2"/>
          <p:cNvSpPr>
            <a:spLocks noGrp="1"/>
          </p:cNvSpPr>
          <p:nvPr>
            <p:ph type="body"/>
          </p:nvPr>
        </p:nvSpPr>
        <p:spPr>
          <a:xfrm>
            <a:off x="457200" y="1203480"/>
            <a:ext cx="8229240" cy="298296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43" name="PlaceHolder 2"/>
          <p:cNvSpPr>
            <a:spLocks noGrp="1"/>
          </p:cNvSpPr>
          <p:nvPr>
            <p:ph type="body"/>
          </p:nvPr>
        </p:nvSpPr>
        <p:spPr>
          <a:xfrm>
            <a:off x="457200" y="1203480"/>
            <a:ext cx="4015440" cy="2982960"/>
          </a:xfrm>
          <a:prstGeom prst="rect">
            <a:avLst/>
          </a:prstGeom>
        </p:spPr>
        <p:txBody>
          <a:bodyPr bIns="0" lIns="0" rIns="0" tIns="0" wrap="none"/>
          <a:p>
            <a:endParaRPr/>
          </a:p>
        </p:txBody>
      </p:sp>
      <p:sp>
        <p:nvSpPr>
          <p:cNvPr id="44" name="PlaceHolder 3"/>
          <p:cNvSpPr>
            <a:spLocks noGrp="1"/>
          </p:cNvSpPr>
          <p:nvPr>
            <p:ph type="body"/>
          </p:nvPr>
        </p:nvSpPr>
        <p:spPr>
          <a:xfrm>
            <a:off x="4673520" y="1203480"/>
            <a:ext cx="4015440" cy="298296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124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48"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49" name="PlaceHolder 3"/>
          <p:cNvSpPr>
            <a:spLocks noGrp="1"/>
          </p:cNvSpPr>
          <p:nvPr>
            <p:ph type="body"/>
          </p:nvPr>
        </p:nvSpPr>
        <p:spPr>
          <a:xfrm>
            <a:off x="457200" y="2761200"/>
            <a:ext cx="4015440" cy="1422360"/>
          </a:xfrm>
          <a:prstGeom prst="rect">
            <a:avLst/>
          </a:prstGeom>
        </p:spPr>
        <p:txBody>
          <a:bodyPr bIns="0" lIns="0" rIns="0" tIns="0" wrap="none"/>
          <a:p>
            <a:endParaRPr/>
          </a:p>
        </p:txBody>
      </p:sp>
      <p:sp>
        <p:nvSpPr>
          <p:cNvPr id="50" name="PlaceHolder 4"/>
          <p:cNvSpPr>
            <a:spLocks noGrp="1"/>
          </p:cNvSpPr>
          <p:nvPr>
            <p:ph type="body"/>
          </p:nvPr>
        </p:nvSpPr>
        <p:spPr>
          <a:xfrm>
            <a:off x="4673520" y="1203480"/>
            <a:ext cx="4015440" cy="298296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3" name="PlaceHolder 2"/>
          <p:cNvSpPr>
            <a:spLocks noGrp="1"/>
          </p:cNvSpPr>
          <p:nvPr>
            <p:ph type="subTitle"/>
          </p:nvPr>
        </p:nvSpPr>
        <p:spPr>
          <a:xfrm>
            <a:off x="457200" y="1203480"/>
            <a:ext cx="8229240" cy="298332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52" name="PlaceHolder 2"/>
          <p:cNvSpPr>
            <a:spLocks noGrp="1"/>
          </p:cNvSpPr>
          <p:nvPr>
            <p:ph type="body"/>
          </p:nvPr>
        </p:nvSpPr>
        <p:spPr>
          <a:xfrm>
            <a:off x="457200" y="1203480"/>
            <a:ext cx="4015440" cy="2982960"/>
          </a:xfrm>
          <a:prstGeom prst="rect">
            <a:avLst/>
          </a:prstGeom>
        </p:spPr>
        <p:txBody>
          <a:bodyPr bIns="0" lIns="0" rIns="0" tIns="0" wrap="none"/>
          <a:p>
            <a:endParaRPr/>
          </a:p>
        </p:txBody>
      </p:sp>
      <p:sp>
        <p:nvSpPr>
          <p:cNvPr id="53"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54" name="PlaceHolder 4"/>
          <p:cNvSpPr>
            <a:spLocks noGrp="1"/>
          </p:cNvSpPr>
          <p:nvPr>
            <p:ph type="body"/>
          </p:nvPr>
        </p:nvSpPr>
        <p:spPr>
          <a:xfrm>
            <a:off x="4673520" y="2761200"/>
            <a:ext cx="4015440" cy="142236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56"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57"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58" name="PlaceHolder 4"/>
          <p:cNvSpPr>
            <a:spLocks noGrp="1"/>
          </p:cNvSpPr>
          <p:nvPr>
            <p:ph type="body"/>
          </p:nvPr>
        </p:nvSpPr>
        <p:spPr>
          <a:xfrm>
            <a:off x="457200" y="2761200"/>
            <a:ext cx="8228520" cy="142236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60" name="PlaceHolder 2"/>
          <p:cNvSpPr>
            <a:spLocks noGrp="1"/>
          </p:cNvSpPr>
          <p:nvPr>
            <p:ph type="body"/>
          </p:nvPr>
        </p:nvSpPr>
        <p:spPr>
          <a:xfrm>
            <a:off x="457200" y="1203480"/>
            <a:ext cx="8229240" cy="1422360"/>
          </a:xfrm>
          <a:prstGeom prst="rect">
            <a:avLst/>
          </a:prstGeom>
        </p:spPr>
        <p:txBody>
          <a:bodyPr bIns="0" lIns="0" rIns="0" tIns="0" wrap="none"/>
          <a:p>
            <a:endParaRPr/>
          </a:p>
        </p:txBody>
      </p:sp>
      <p:sp>
        <p:nvSpPr>
          <p:cNvPr id="61" name="PlaceHolder 3"/>
          <p:cNvSpPr>
            <a:spLocks noGrp="1"/>
          </p:cNvSpPr>
          <p:nvPr>
            <p:ph type="body"/>
          </p:nvPr>
        </p:nvSpPr>
        <p:spPr>
          <a:xfrm>
            <a:off x="457200" y="2761200"/>
            <a:ext cx="8229240" cy="142236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63"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64"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65" name="PlaceHolder 4"/>
          <p:cNvSpPr>
            <a:spLocks noGrp="1"/>
          </p:cNvSpPr>
          <p:nvPr>
            <p:ph type="body"/>
          </p:nvPr>
        </p:nvSpPr>
        <p:spPr>
          <a:xfrm>
            <a:off x="4673520" y="2761200"/>
            <a:ext cx="4015440" cy="1422360"/>
          </a:xfrm>
          <a:prstGeom prst="rect">
            <a:avLst/>
          </a:prstGeom>
        </p:spPr>
        <p:txBody>
          <a:bodyPr bIns="0" lIns="0" rIns="0" tIns="0" wrap="none"/>
          <a:p>
            <a:endParaRPr/>
          </a:p>
        </p:txBody>
      </p:sp>
      <p:sp>
        <p:nvSpPr>
          <p:cNvPr id="66" name="PlaceHolder 5"/>
          <p:cNvSpPr>
            <a:spLocks noGrp="1"/>
          </p:cNvSpPr>
          <p:nvPr>
            <p:ph type="body"/>
          </p:nvPr>
        </p:nvSpPr>
        <p:spPr>
          <a:xfrm>
            <a:off x="457200" y="2761200"/>
            <a:ext cx="4015440" cy="142236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68"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69" name="PlaceHolder 3"/>
          <p:cNvSpPr>
            <a:spLocks noGrp="1"/>
          </p:cNvSpPr>
          <p:nvPr>
            <p:ph type="body"/>
          </p:nvPr>
        </p:nvSpPr>
        <p:spPr>
          <a:xfrm>
            <a:off x="4673520" y="1203480"/>
            <a:ext cx="4015440" cy="1422360"/>
          </a:xfrm>
          <a:prstGeom prst="rect">
            <a:avLst/>
          </a:prstGeom>
        </p:spPr>
        <p:txBody>
          <a:bodyPr bIns="0" lIns="0" rIns="0" tIns="0" wrap="none"/>
          <a:p>
            <a:endParaRPr/>
          </a:p>
        </p:txBody>
      </p:sp>
      <p:pic>
        <p:nvPicPr>
          <p:cNvPr descr="" id="70" name=""/>
          <p:cNvPicPr/>
          <p:nvPr/>
        </p:nvPicPr>
        <p:blipFill>
          <a:blip r:embed="rId2"/>
          <a:stretch>
            <a:fillRect/>
          </a:stretch>
        </p:blipFill>
        <p:spPr>
          <a:xfrm>
            <a:off x="5789520" y="2760840"/>
            <a:ext cx="1783080" cy="1422360"/>
          </a:xfrm>
          <a:prstGeom prst="rect">
            <a:avLst/>
          </a:prstGeom>
        </p:spPr>
      </p:pic>
      <p:pic>
        <p:nvPicPr>
          <p:cNvPr descr="" id="71" name=""/>
          <p:cNvPicPr/>
          <p:nvPr/>
        </p:nvPicPr>
        <p:blipFill>
          <a:blip r:embed="rId3"/>
          <a:stretch>
            <a:fillRect/>
          </a:stretch>
        </p:blipFill>
        <p:spPr>
          <a:xfrm>
            <a:off x="1573200" y="2760840"/>
            <a:ext cx="1783080" cy="1422360"/>
          </a:xfrm>
          <a:prstGeom prst="rect">
            <a:avLst/>
          </a:prstGeom>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75" name="PlaceHolder 2"/>
          <p:cNvSpPr>
            <a:spLocks noGrp="1"/>
          </p:cNvSpPr>
          <p:nvPr>
            <p:ph type="subTitle"/>
          </p:nvPr>
        </p:nvSpPr>
        <p:spPr>
          <a:xfrm>
            <a:off x="457200" y="1203480"/>
            <a:ext cx="8229240" cy="298332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77" name="PlaceHolder 2"/>
          <p:cNvSpPr>
            <a:spLocks noGrp="1"/>
          </p:cNvSpPr>
          <p:nvPr>
            <p:ph type="body"/>
          </p:nvPr>
        </p:nvSpPr>
        <p:spPr>
          <a:xfrm>
            <a:off x="457200" y="1203480"/>
            <a:ext cx="8229240" cy="298296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79" name="PlaceHolder 2"/>
          <p:cNvSpPr>
            <a:spLocks noGrp="1"/>
          </p:cNvSpPr>
          <p:nvPr>
            <p:ph type="body"/>
          </p:nvPr>
        </p:nvSpPr>
        <p:spPr>
          <a:xfrm>
            <a:off x="457200" y="1203480"/>
            <a:ext cx="4015440" cy="2982960"/>
          </a:xfrm>
          <a:prstGeom prst="rect">
            <a:avLst/>
          </a:prstGeom>
        </p:spPr>
        <p:txBody>
          <a:bodyPr bIns="0" lIns="0" rIns="0" tIns="0" wrap="none"/>
          <a:p>
            <a:endParaRPr/>
          </a:p>
        </p:txBody>
      </p:sp>
      <p:sp>
        <p:nvSpPr>
          <p:cNvPr id="80" name="PlaceHolder 3"/>
          <p:cNvSpPr>
            <a:spLocks noGrp="1"/>
          </p:cNvSpPr>
          <p:nvPr>
            <p:ph type="body"/>
          </p:nvPr>
        </p:nvSpPr>
        <p:spPr>
          <a:xfrm>
            <a:off x="4673520" y="1203480"/>
            <a:ext cx="4015440" cy="298296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5" name="PlaceHolder 2"/>
          <p:cNvSpPr>
            <a:spLocks noGrp="1"/>
          </p:cNvSpPr>
          <p:nvPr>
            <p:ph type="body"/>
          </p:nvPr>
        </p:nvSpPr>
        <p:spPr>
          <a:xfrm>
            <a:off x="457200" y="1203480"/>
            <a:ext cx="8229240" cy="298296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05200"/>
            <a:ext cx="8229240" cy="398124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84"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85" name="PlaceHolder 3"/>
          <p:cNvSpPr>
            <a:spLocks noGrp="1"/>
          </p:cNvSpPr>
          <p:nvPr>
            <p:ph type="body"/>
          </p:nvPr>
        </p:nvSpPr>
        <p:spPr>
          <a:xfrm>
            <a:off x="457200" y="2761200"/>
            <a:ext cx="4015440" cy="1422360"/>
          </a:xfrm>
          <a:prstGeom prst="rect">
            <a:avLst/>
          </a:prstGeom>
        </p:spPr>
        <p:txBody>
          <a:bodyPr bIns="0" lIns="0" rIns="0" tIns="0" wrap="none"/>
          <a:p>
            <a:endParaRPr/>
          </a:p>
        </p:txBody>
      </p:sp>
      <p:sp>
        <p:nvSpPr>
          <p:cNvPr id="86" name="PlaceHolder 4"/>
          <p:cNvSpPr>
            <a:spLocks noGrp="1"/>
          </p:cNvSpPr>
          <p:nvPr>
            <p:ph type="body"/>
          </p:nvPr>
        </p:nvSpPr>
        <p:spPr>
          <a:xfrm>
            <a:off x="4673520" y="1203480"/>
            <a:ext cx="4015440" cy="298296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88" name="PlaceHolder 2"/>
          <p:cNvSpPr>
            <a:spLocks noGrp="1"/>
          </p:cNvSpPr>
          <p:nvPr>
            <p:ph type="body"/>
          </p:nvPr>
        </p:nvSpPr>
        <p:spPr>
          <a:xfrm>
            <a:off x="457200" y="1203480"/>
            <a:ext cx="4015440" cy="2982960"/>
          </a:xfrm>
          <a:prstGeom prst="rect">
            <a:avLst/>
          </a:prstGeom>
        </p:spPr>
        <p:txBody>
          <a:bodyPr bIns="0" lIns="0" rIns="0" tIns="0" wrap="none"/>
          <a:p>
            <a:endParaRPr/>
          </a:p>
        </p:txBody>
      </p:sp>
      <p:sp>
        <p:nvSpPr>
          <p:cNvPr id="89"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90" name="PlaceHolder 4"/>
          <p:cNvSpPr>
            <a:spLocks noGrp="1"/>
          </p:cNvSpPr>
          <p:nvPr>
            <p:ph type="body"/>
          </p:nvPr>
        </p:nvSpPr>
        <p:spPr>
          <a:xfrm>
            <a:off x="4673520" y="2761200"/>
            <a:ext cx="4015440" cy="142236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92"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93"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94" name="PlaceHolder 4"/>
          <p:cNvSpPr>
            <a:spLocks noGrp="1"/>
          </p:cNvSpPr>
          <p:nvPr>
            <p:ph type="body"/>
          </p:nvPr>
        </p:nvSpPr>
        <p:spPr>
          <a:xfrm>
            <a:off x="457200" y="2761200"/>
            <a:ext cx="8228520" cy="142236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96" name="PlaceHolder 2"/>
          <p:cNvSpPr>
            <a:spLocks noGrp="1"/>
          </p:cNvSpPr>
          <p:nvPr>
            <p:ph type="body"/>
          </p:nvPr>
        </p:nvSpPr>
        <p:spPr>
          <a:xfrm>
            <a:off x="457200" y="1203480"/>
            <a:ext cx="8229240" cy="1422360"/>
          </a:xfrm>
          <a:prstGeom prst="rect">
            <a:avLst/>
          </a:prstGeom>
        </p:spPr>
        <p:txBody>
          <a:bodyPr bIns="0" lIns="0" rIns="0" tIns="0" wrap="none"/>
          <a:p>
            <a:endParaRPr/>
          </a:p>
        </p:txBody>
      </p:sp>
      <p:sp>
        <p:nvSpPr>
          <p:cNvPr id="97" name="PlaceHolder 3"/>
          <p:cNvSpPr>
            <a:spLocks noGrp="1"/>
          </p:cNvSpPr>
          <p:nvPr>
            <p:ph type="body"/>
          </p:nvPr>
        </p:nvSpPr>
        <p:spPr>
          <a:xfrm>
            <a:off x="457200" y="2761200"/>
            <a:ext cx="8229240" cy="142236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99"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100"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101" name="PlaceHolder 4"/>
          <p:cNvSpPr>
            <a:spLocks noGrp="1"/>
          </p:cNvSpPr>
          <p:nvPr>
            <p:ph type="body"/>
          </p:nvPr>
        </p:nvSpPr>
        <p:spPr>
          <a:xfrm>
            <a:off x="4673520" y="2761200"/>
            <a:ext cx="4015440" cy="1422360"/>
          </a:xfrm>
          <a:prstGeom prst="rect">
            <a:avLst/>
          </a:prstGeom>
        </p:spPr>
        <p:txBody>
          <a:bodyPr bIns="0" lIns="0" rIns="0" tIns="0" wrap="none"/>
          <a:p>
            <a:endParaRPr/>
          </a:p>
        </p:txBody>
      </p:sp>
      <p:sp>
        <p:nvSpPr>
          <p:cNvPr id="102" name="PlaceHolder 5"/>
          <p:cNvSpPr>
            <a:spLocks noGrp="1"/>
          </p:cNvSpPr>
          <p:nvPr>
            <p:ph type="body"/>
          </p:nvPr>
        </p:nvSpPr>
        <p:spPr>
          <a:xfrm>
            <a:off x="457200" y="2761200"/>
            <a:ext cx="4015440" cy="142236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04"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105" name="PlaceHolder 3"/>
          <p:cNvSpPr>
            <a:spLocks noGrp="1"/>
          </p:cNvSpPr>
          <p:nvPr>
            <p:ph type="body"/>
          </p:nvPr>
        </p:nvSpPr>
        <p:spPr>
          <a:xfrm>
            <a:off x="4673520" y="1203480"/>
            <a:ext cx="4015440" cy="1422360"/>
          </a:xfrm>
          <a:prstGeom prst="rect">
            <a:avLst/>
          </a:prstGeom>
        </p:spPr>
        <p:txBody>
          <a:bodyPr bIns="0" lIns="0" rIns="0" tIns="0" wrap="none"/>
          <a:p>
            <a:endParaRPr/>
          </a:p>
        </p:txBody>
      </p:sp>
      <p:pic>
        <p:nvPicPr>
          <p:cNvPr descr="" id="106" name=""/>
          <p:cNvPicPr/>
          <p:nvPr/>
        </p:nvPicPr>
        <p:blipFill>
          <a:blip r:embed="rId2"/>
          <a:stretch>
            <a:fillRect/>
          </a:stretch>
        </p:blipFill>
        <p:spPr>
          <a:xfrm>
            <a:off x="5789520" y="2760840"/>
            <a:ext cx="1783080" cy="1422360"/>
          </a:xfrm>
          <a:prstGeom prst="rect">
            <a:avLst/>
          </a:prstGeom>
        </p:spPr>
      </p:pic>
      <p:pic>
        <p:nvPicPr>
          <p:cNvPr descr="" id="107" name=""/>
          <p:cNvPicPr/>
          <p:nvPr/>
        </p:nvPicPr>
        <p:blipFill>
          <a:blip r:embed="rId3"/>
          <a:stretch>
            <a:fillRect/>
          </a:stretch>
        </p:blipFill>
        <p:spPr>
          <a:xfrm>
            <a:off x="1573200" y="2760840"/>
            <a:ext cx="1783080" cy="1422360"/>
          </a:xfrm>
          <a:prstGeom prst="rect">
            <a:avLst/>
          </a:prstGeom>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11" name="PlaceHolder 2"/>
          <p:cNvSpPr>
            <a:spLocks noGrp="1"/>
          </p:cNvSpPr>
          <p:nvPr>
            <p:ph type="subTitle"/>
          </p:nvPr>
        </p:nvSpPr>
        <p:spPr>
          <a:xfrm>
            <a:off x="457200" y="1203480"/>
            <a:ext cx="8229240" cy="2983320"/>
          </a:xfrm>
          <a:prstGeom prst="rect">
            <a:avLst/>
          </a:prstGeom>
        </p:spPr>
        <p:txBody>
          <a:bodyPr anchor="ctr" bIns="0" lIns="0" rIns="0" tIns="0" wrap="none"/>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13" name="PlaceHolder 2"/>
          <p:cNvSpPr>
            <a:spLocks noGrp="1"/>
          </p:cNvSpPr>
          <p:nvPr>
            <p:ph type="body"/>
          </p:nvPr>
        </p:nvSpPr>
        <p:spPr>
          <a:xfrm>
            <a:off x="457200" y="1203480"/>
            <a:ext cx="8229240" cy="298296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7" name="PlaceHolder 2"/>
          <p:cNvSpPr>
            <a:spLocks noGrp="1"/>
          </p:cNvSpPr>
          <p:nvPr>
            <p:ph type="body"/>
          </p:nvPr>
        </p:nvSpPr>
        <p:spPr>
          <a:xfrm>
            <a:off x="457200" y="1203480"/>
            <a:ext cx="4015440" cy="2982960"/>
          </a:xfrm>
          <a:prstGeom prst="rect">
            <a:avLst/>
          </a:prstGeom>
        </p:spPr>
        <p:txBody>
          <a:bodyPr bIns="0" lIns="0" rIns="0" tIns="0" wrap="none"/>
          <a:p>
            <a:endParaRPr/>
          </a:p>
        </p:txBody>
      </p:sp>
      <p:sp>
        <p:nvSpPr>
          <p:cNvPr id="8" name="PlaceHolder 3"/>
          <p:cNvSpPr>
            <a:spLocks noGrp="1"/>
          </p:cNvSpPr>
          <p:nvPr>
            <p:ph type="body"/>
          </p:nvPr>
        </p:nvSpPr>
        <p:spPr>
          <a:xfrm>
            <a:off x="4673520" y="1203480"/>
            <a:ext cx="4015440" cy="2982960"/>
          </a:xfrm>
          <a:prstGeom prst="rect">
            <a:avLst/>
          </a:prstGeom>
        </p:spPr>
        <p:txBody>
          <a:bodyPr bIns="0" lIns="0" rIns="0" tIns="0" wrap="none"/>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15" name="PlaceHolder 2"/>
          <p:cNvSpPr>
            <a:spLocks noGrp="1"/>
          </p:cNvSpPr>
          <p:nvPr>
            <p:ph type="body"/>
          </p:nvPr>
        </p:nvSpPr>
        <p:spPr>
          <a:xfrm>
            <a:off x="457200" y="1203480"/>
            <a:ext cx="4015440" cy="2982960"/>
          </a:xfrm>
          <a:prstGeom prst="rect">
            <a:avLst/>
          </a:prstGeom>
        </p:spPr>
        <p:txBody>
          <a:bodyPr bIns="0" lIns="0" rIns="0" tIns="0" wrap="none"/>
          <a:p>
            <a:endParaRPr/>
          </a:p>
        </p:txBody>
      </p:sp>
      <p:sp>
        <p:nvSpPr>
          <p:cNvPr id="116" name="PlaceHolder 3"/>
          <p:cNvSpPr>
            <a:spLocks noGrp="1"/>
          </p:cNvSpPr>
          <p:nvPr>
            <p:ph type="body"/>
          </p:nvPr>
        </p:nvSpPr>
        <p:spPr>
          <a:xfrm>
            <a:off x="4673520" y="1203480"/>
            <a:ext cx="4015440" cy="2982960"/>
          </a:xfrm>
          <a:prstGeom prst="rect">
            <a:avLst/>
          </a:prstGeom>
        </p:spPr>
        <p:txBody>
          <a:bodyPr bIns="0" lIns="0" rIns="0" tIns="0" wrap="none"/>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457200" y="205200"/>
            <a:ext cx="8229240" cy="3981240"/>
          </a:xfrm>
          <a:prstGeom prst="rect">
            <a:avLst/>
          </a:prstGeom>
        </p:spPr>
        <p:txBody>
          <a:bodyPr anchor="ctr" bIns="0" lIns="0" rIns="0" tIns="0" wrap="none"/>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20"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121" name="PlaceHolder 3"/>
          <p:cNvSpPr>
            <a:spLocks noGrp="1"/>
          </p:cNvSpPr>
          <p:nvPr>
            <p:ph type="body"/>
          </p:nvPr>
        </p:nvSpPr>
        <p:spPr>
          <a:xfrm>
            <a:off x="457200" y="2761200"/>
            <a:ext cx="4015440" cy="1422360"/>
          </a:xfrm>
          <a:prstGeom prst="rect">
            <a:avLst/>
          </a:prstGeom>
        </p:spPr>
        <p:txBody>
          <a:bodyPr bIns="0" lIns="0" rIns="0" tIns="0" wrap="none"/>
          <a:p>
            <a:endParaRPr/>
          </a:p>
        </p:txBody>
      </p:sp>
      <p:sp>
        <p:nvSpPr>
          <p:cNvPr id="122" name="PlaceHolder 4"/>
          <p:cNvSpPr>
            <a:spLocks noGrp="1"/>
          </p:cNvSpPr>
          <p:nvPr>
            <p:ph type="body"/>
          </p:nvPr>
        </p:nvSpPr>
        <p:spPr>
          <a:xfrm>
            <a:off x="4673520" y="1203480"/>
            <a:ext cx="4015440" cy="2982960"/>
          </a:xfrm>
          <a:prstGeom prst="rect">
            <a:avLst/>
          </a:prstGeom>
        </p:spPr>
        <p:txBody>
          <a:bodyPr bIns="0" lIns="0" rIns="0" tIns="0" wrap="none"/>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24" name="PlaceHolder 2"/>
          <p:cNvSpPr>
            <a:spLocks noGrp="1"/>
          </p:cNvSpPr>
          <p:nvPr>
            <p:ph type="body"/>
          </p:nvPr>
        </p:nvSpPr>
        <p:spPr>
          <a:xfrm>
            <a:off x="457200" y="1203480"/>
            <a:ext cx="4015440" cy="2982960"/>
          </a:xfrm>
          <a:prstGeom prst="rect">
            <a:avLst/>
          </a:prstGeom>
        </p:spPr>
        <p:txBody>
          <a:bodyPr bIns="0" lIns="0" rIns="0" tIns="0" wrap="none"/>
          <a:p>
            <a:endParaRPr/>
          </a:p>
        </p:txBody>
      </p:sp>
      <p:sp>
        <p:nvSpPr>
          <p:cNvPr id="125"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126" name="PlaceHolder 4"/>
          <p:cNvSpPr>
            <a:spLocks noGrp="1"/>
          </p:cNvSpPr>
          <p:nvPr>
            <p:ph type="body"/>
          </p:nvPr>
        </p:nvSpPr>
        <p:spPr>
          <a:xfrm>
            <a:off x="4673520" y="2761200"/>
            <a:ext cx="4015440" cy="1422360"/>
          </a:xfrm>
          <a:prstGeom prst="rect">
            <a:avLst/>
          </a:prstGeom>
        </p:spPr>
        <p:txBody>
          <a:bodyPr bIns="0" lIns="0" rIns="0" tIns="0" wrap="none"/>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28"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129"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130" name="PlaceHolder 4"/>
          <p:cNvSpPr>
            <a:spLocks noGrp="1"/>
          </p:cNvSpPr>
          <p:nvPr>
            <p:ph type="body"/>
          </p:nvPr>
        </p:nvSpPr>
        <p:spPr>
          <a:xfrm>
            <a:off x="457200" y="2761200"/>
            <a:ext cx="8228520" cy="1422360"/>
          </a:xfrm>
          <a:prstGeom prst="rect">
            <a:avLst/>
          </a:prstGeom>
        </p:spPr>
        <p:txBody>
          <a:bodyPr bIns="0" lIns="0" rIns="0" tIns="0" wrap="none"/>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32" name="PlaceHolder 2"/>
          <p:cNvSpPr>
            <a:spLocks noGrp="1"/>
          </p:cNvSpPr>
          <p:nvPr>
            <p:ph type="body"/>
          </p:nvPr>
        </p:nvSpPr>
        <p:spPr>
          <a:xfrm>
            <a:off x="457200" y="1203480"/>
            <a:ext cx="8229240" cy="1422360"/>
          </a:xfrm>
          <a:prstGeom prst="rect">
            <a:avLst/>
          </a:prstGeom>
        </p:spPr>
        <p:txBody>
          <a:bodyPr bIns="0" lIns="0" rIns="0" tIns="0" wrap="none"/>
          <a:p>
            <a:endParaRPr/>
          </a:p>
        </p:txBody>
      </p:sp>
      <p:sp>
        <p:nvSpPr>
          <p:cNvPr id="133" name="PlaceHolder 3"/>
          <p:cNvSpPr>
            <a:spLocks noGrp="1"/>
          </p:cNvSpPr>
          <p:nvPr>
            <p:ph type="body"/>
          </p:nvPr>
        </p:nvSpPr>
        <p:spPr>
          <a:xfrm>
            <a:off x="457200" y="2761200"/>
            <a:ext cx="8229240" cy="1422360"/>
          </a:xfrm>
          <a:prstGeom prst="rect">
            <a:avLst/>
          </a:prstGeom>
        </p:spPr>
        <p:txBody>
          <a:bodyPr bIns="0" lIns="0" rIns="0" tIns="0" wrap="none"/>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35"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136"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137" name="PlaceHolder 4"/>
          <p:cNvSpPr>
            <a:spLocks noGrp="1"/>
          </p:cNvSpPr>
          <p:nvPr>
            <p:ph type="body"/>
          </p:nvPr>
        </p:nvSpPr>
        <p:spPr>
          <a:xfrm>
            <a:off x="4673520" y="2761200"/>
            <a:ext cx="4015440" cy="1422360"/>
          </a:xfrm>
          <a:prstGeom prst="rect">
            <a:avLst/>
          </a:prstGeom>
        </p:spPr>
        <p:txBody>
          <a:bodyPr bIns="0" lIns="0" rIns="0" tIns="0" wrap="none"/>
          <a:p>
            <a:endParaRPr/>
          </a:p>
        </p:txBody>
      </p:sp>
      <p:sp>
        <p:nvSpPr>
          <p:cNvPr id="138" name="PlaceHolder 5"/>
          <p:cNvSpPr>
            <a:spLocks noGrp="1"/>
          </p:cNvSpPr>
          <p:nvPr>
            <p:ph type="body"/>
          </p:nvPr>
        </p:nvSpPr>
        <p:spPr>
          <a:xfrm>
            <a:off x="457200" y="2761200"/>
            <a:ext cx="4015440" cy="1422360"/>
          </a:xfrm>
          <a:prstGeom prst="rect">
            <a:avLst/>
          </a:prstGeom>
        </p:spPr>
        <p:txBody>
          <a:bodyPr bIns="0" lIns="0" rIns="0" tIns="0" wrap="none"/>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40"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141" name="PlaceHolder 3"/>
          <p:cNvSpPr>
            <a:spLocks noGrp="1"/>
          </p:cNvSpPr>
          <p:nvPr>
            <p:ph type="body"/>
          </p:nvPr>
        </p:nvSpPr>
        <p:spPr>
          <a:xfrm>
            <a:off x="4673520" y="1203480"/>
            <a:ext cx="4015440" cy="1422360"/>
          </a:xfrm>
          <a:prstGeom prst="rect">
            <a:avLst/>
          </a:prstGeom>
        </p:spPr>
        <p:txBody>
          <a:bodyPr bIns="0" lIns="0" rIns="0" tIns="0" wrap="none"/>
          <a:p>
            <a:endParaRPr/>
          </a:p>
        </p:txBody>
      </p:sp>
      <p:pic>
        <p:nvPicPr>
          <p:cNvPr descr="" id="142" name=""/>
          <p:cNvPicPr/>
          <p:nvPr/>
        </p:nvPicPr>
        <p:blipFill>
          <a:blip r:embed="rId2"/>
          <a:stretch>
            <a:fillRect/>
          </a:stretch>
        </p:blipFill>
        <p:spPr>
          <a:xfrm>
            <a:off x="5789520" y="2760840"/>
            <a:ext cx="1783080" cy="1422360"/>
          </a:xfrm>
          <a:prstGeom prst="rect">
            <a:avLst/>
          </a:prstGeom>
        </p:spPr>
      </p:pic>
      <p:pic>
        <p:nvPicPr>
          <p:cNvPr descr="" id="143" name=""/>
          <p:cNvPicPr/>
          <p:nvPr/>
        </p:nvPicPr>
        <p:blipFill>
          <a:blip r:embed="rId3"/>
          <a:stretch>
            <a:fillRect/>
          </a:stretch>
        </p:blipFill>
        <p:spPr>
          <a:xfrm>
            <a:off x="1573200" y="2760840"/>
            <a:ext cx="1783080" cy="1422360"/>
          </a:xfrm>
          <a:prstGeom prst="rect">
            <a:avLst/>
          </a:prstGeom>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anchor="ctr" bIns="0" lIns="0" rIns="0" tIns="0" wrap="none"/>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2"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13" name="PlaceHolder 3"/>
          <p:cNvSpPr>
            <a:spLocks noGrp="1"/>
          </p:cNvSpPr>
          <p:nvPr>
            <p:ph type="body"/>
          </p:nvPr>
        </p:nvSpPr>
        <p:spPr>
          <a:xfrm>
            <a:off x="457200" y="2761200"/>
            <a:ext cx="4015440" cy="1422360"/>
          </a:xfrm>
          <a:prstGeom prst="rect">
            <a:avLst/>
          </a:prstGeom>
        </p:spPr>
        <p:txBody>
          <a:bodyPr bIns="0" lIns="0" rIns="0" tIns="0" wrap="none"/>
          <a:p>
            <a:endParaRPr/>
          </a:p>
        </p:txBody>
      </p:sp>
      <p:sp>
        <p:nvSpPr>
          <p:cNvPr id="14" name="PlaceHolder 4"/>
          <p:cNvSpPr>
            <a:spLocks noGrp="1"/>
          </p:cNvSpPr>
          <p:nvPr>
            <p:ph type="body"/>
          </p:nvPr>
        </p:nvSpPr>
        <p:spPr>
          <a:xfrm>
            <a:off x="4673520" y="1203480"/>
            <a:ext cx="4015440" cy="298296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16" name="PlaceHolder 2"/>
          <p:cNvSpPr>
            <a:spLocks noGrp="1"/>
          </p:cNvSpPr>
          <p:nvPr>
            <p:ph type="body"/>
          </p:nvPr>
        </p:nvSpPr>
        <p:spPr>
          <a:xfrm>
            <a:off x="457200" y="1203480"/>
            <a:ext cx="4015440" cy="2982960"/>
          </a:xfrm>
          <a:prstGeom prst="rect">
            <a:avLst/>
          </a:prstGeom>
        </p:spPr>
        <p:txBody>
          <a:bodyPr bIns="0" lIns="0" rIns="0" tIns="0" wrap="none"/>
          <a:p>
            <a:endParaRPr/>
          </a:p>
        </p:txBody>
      </p:sp>
      <p:sp>
        <p:nvSpPr>
          <p:cNvPr id="17"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18" name="PlaceHolder 4"/>
          <p:cNvSpPr>
            <a:spLocks noGrp="1"/>
          </p:cNvSpPr>
          <p:nvPr>
            <p:ph type="body"/>
          </p:nvPr>
        </p:nvSpPr>
        <p:spPr>
          <a:xfrm>
            <a:off x="4673520" y="2761200"/>
            <a:ext cx="4015440" cy="142236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960"/>
          </a:xfrm>
          <a:prstGeom prst="rect">
            <a:avLst/>
          </a:prstGeom>
        </p:spPr>
        <p:txBody>
          <a:bodyPr anchor="ctr" bIns="0" lIns="0" rIns="0" tIns="0" wrap="none"/>
          <a:p>
            <a:pPr algn="ctr"/>
            <a:endParaRPr/>
          </a:p>
        </p:txBody>
      </p:sp>
      <p:sp>
        <p:nvSpPr>
          <p:cNvPr id="20" name="PlaceHolder 2"/>
          <p:cNvSpPr>
            <a:spLocks noGrp="1"/>
          </p:cNvSpPr>
          <p:nvPr>
            <p:ph type="body"/>
          </p:nvPr>
        </p:nvSpPr>
        <p:spPr>
          <a:xfrm>
            <a:off x="457200" y="1203480"/>
            <a:ext cx="4015440" cy="1422360"/>
          </a:xfrm>
          <a:prstGeom prst="rect">
            <a:avLst/>
          </a:prstGeom>
        </p:spPr>
        <p:txBody>
          <a:bodyPr bIns="0" lIns="0" rIns="0" tIns="0" wrap="none"/>
          <a:p>
            <a:endParaRPr/>
          </a:p>
        </p:txBody>
      </p:sp>
      <p:sp>
        <p:nvSpPr>
          <p:cNvPr id="21" name="PlaceHolder 3"/>
          <p:cNvSpPr>
            <a:spLocks noGrp="1"/>
          </p:cNvSpPr>
          <p:nvPr>
            <p:ph type="body"/>
          </p:nvPr>
        </p:nvSpPr>
        <p:spPr>
          <a:xfrm>
            <a:off x="4673520" y="1203480"/>
            <a:ext cx="4015440" cy="1422360"/>
          </a:xfrm>
          <a:prstGeom prst="rect">
            <a:avLst/>
          </a:prstGeom>
        </p:spPr>
        <p:txBody>
          <a:bodyPr bIns="0" lIns="0" rIns="0" tIns="0" wrap="none"/>
          <a:p>
            <a:endParaRPr/>
          </a:p>
        </p:txBody>
      </p:sp>
      <p:sp>
        <p:nvSpPr>
          <p:cNvPr id="22" name="PlaceHolder 4"/>
          <p:cNvSpPr>
            <a:spLocks noGrp="1"/>
          </p:cNvSpPr>
          <p:nvPr>
            <p:ph type="body"/>
          </p:nvPr>
        </p:nvSpPr>
        <p:spPr>
          <a:xfrm>
            <a:off x="457200" y="2761200"/>
            <a:ext cx="8228520" cy="142236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8880" cy="858600"/>
          </a:xfrm>
          <a:prstGeom prst="rect">
            <a:avLst/>
          </a:prstGeom>
        </p:spPr>
        <p:txBody>
          <a:bodyPr anchor="ctr" bIns="0" lIns="0" rIns="0" tIns="0" wrap="none"/>
          <a:p>
            <a:r>
              <a:rPr lang="en-AU"/>
              <a:t>Click to edit the title text format</a:t>
            </a:r>
            <a:endParaRPr/>
          </a:p>
        </p:txBody>
      </p:sp>
      <p:sp>
        <p:nvSpPr>
          <p:cNvPr id="1" name="PlaceHolder 2"/>
          <p:cNvSpPr>
            <a:spLocks noGrp="1"/>
          </p:cNvSpPr>
          <p:nvPr>
            <p:ph type="body"/>
          </p:nvPr>
        </p:nvSpPr>
        <p:spPr>
          <a:xfrm>
            <a:off x="457200" y="1203480"/>
            <a:ext cx="8228880" cy="2982600"/>
          </a:xfrm>
          <a:prstGeom prst="rect">
            <a:avLst/>
          </a:prstGeom>
        </p:spPr>
        <p:txBody>
          <a:bodyPr bIns="0" lIns="0" rIns="0" tIns="0" wrap="non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anchor="ctr" bIns="0" lIns="0" rIns="0" tIns="0" wrap="none"/>
          <a:p>
            <a:pPr algn="ctr"/>
            <a:r>
              <a:rPr lang="en-AU"/>
              <a:t>Click to edit the title text format</a:t>
            </a:r>
            <a:endParaRPr/>
          </a:p>
        </p:txBody>
      </p:sp>
      <p:sp>
        <p:nvSpPr>
          <p:cNvPr id="37" name="PlaceHolder 2"/>
          <p:cNvSpPr>
            <a:spLocks noGrp="1"/>
          </p:cNvSpPr>
          <p:nvPr>
            <p:ph type="body"/>
          </p:nvPr>
        </p:nvSpPr>
        <p:spPr>
          <a:xfrm>
            <a:off x="457200" y="1203480"/>
            <a:ext cx="8229240" cy="2982960"/>
          </a:xfrm>
          <a:prstGeom prst="rect">
            <a:avLst/>
          </a:prstGeom>
        </p:spPr>
        <p:txBody>
          <a:bodyPr bIns="0" lIns="0" rIns="0" tIns="0" wrap="non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accent1="accent1" accent2="accent2" accent3="accent3" accent4="accent4" accent5="accent5" accent6="accent6" bg1="lt1" bg2="lt2" folHlink="folHlink" hlink="hlink" tx1="dk1" tx2="dk2"/>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8880" cy="858600"/>
          </a:xfrm>
          <a:prstGeom prst="rect">
            <a:avLst/>
          </a:prstGeom>
        </p:spPr>
        <p:txBody>
          <a:bodyPr anchor="ctr" bIns="0" lIns="0" rIns="0" tIns="0" wrap="none"/>
          <a:p>
            <a:r>
              <a:rPr lang="en-AU"/>
              <a:t>Click to edit the title text format</a:t>
            </a:r>
            <a:endParaRPr/>
          </a:p>
        </p:txBody>
      </p:sp>
      <p:sp>
        <p:nvSpPr>
          <p:cNvPr id="73" name="PlaceHolder 2"/>
          <p:cNvSpPr>
            <a:spLocks noGrp="1"/>
          </p:cNvSpPr>
          <p:nvPr>
            <p:ph type="body"/>
          </p:nvPr>
        </p:nvSpPr>
        <p:spPr>
          <a:xfrm>
            <a:off x="457200" y="1203480"/>
            <a:ext cx="8228880" cy="2982600"/>
          </a:xfrm>
          <a:prstGeom prst="rect">
            <a:avLst/>
          </a:prstGeom>
        </p:spPr>
        <p:txBody>
          <a:bodyPr bIns="0" lIns="0" rIns="0" tIns="0" wrap="non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accent1="accent1" accent2="accent2" accent3="accent3" accent4="accent4" accent5="accent5" accent6="accent6" bg1="lt1" bg2="lt2" folHlink="folHlink" hlink="hlink" tx1="dk1" tx2="dk2"/>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8880" cy="858600"/>
          </a:xfrm>
          <a:prstGeom prst="rect">
            <a:avLst/>
          </a:prstGeom>
        </p:spPr>
        <p:txBody>
          <a:bodyPr anchor="ctr" bIns="0" lIns="0" rIns="0" tIns="0" wrap="none"/>
          <a:p>
            <a:r>
              <a:rPr lang="en-AU"/>
              <a:t>Click to edit the title text format</a:t>
            </a:r>
            <a:endParaRPr/>
          </a:p>
        </p:txBody>
      </p:sp>
      <p:sp>
        <p:nvSpPr>
          <p:cNvPr id="109" name="PlaceHolder 2"/>
          <p:cNvSpPr>
            <a:spLocks noGrp="1"/>
          </p:cNvSpPr>
          <p:nvPr>
            <p:ph type="body"/>
          </p:nvPr>
        </p:nvSpPr>
        <p:spPr>
          <a:xfrm>
            <a:off x="457200" y="1203480"/>
            <a:ext cx="8229240" cy="2982960"/>
          </a:xfrm>
          <a:prstGeom prst="rect">
            <a:avLst/>
          </a:prstGeom>
        </p:spPr>
        <p:txBody>
          <a:bodyPr bIns="0" lIns="0" rIns="0" tIns="0" wrap="non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accent1="accent1" accent2="accent2" accent3="accent3" accent4="accent4" accent5="accent5" accent6="accent6" bg1="lt1" bg2="lt2" folHlink="folHlink" hlink="hlink" tx1="dk1" tx2="dk2"/>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hyperlink" Target="https://jenkins.io/doc/book/pipeline/shared-libraries/" TargetMode="External"/><Relationship Id="rId2" Type="http://schemas.openxmlformats.org/officeDocument/2006/relationships/hyperlink" Target="https://jenkins.io/doc/book/pipeline/shared-libraries/" TargetMode="External"/><Relationship Id="rId3" Type="http://schemas.openxmlformats.org/officeDocument/2006/relationships/hyperlink" Target="https://wiki.jenkins.io/display/JENKINS/Pipeline+Shared+Groovy+Libraries+Plugin" TargetMode="External"/><Relationship Id="rId4" Type="http://schemas.openxmlformats.org/officeDocument/2006/relationships/slideLayout" Target="../slideLayouts/slideLayout13.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9.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pic>
        <p:nvPicPr>
          <p:cNvPr descr="" id="149" name="Picture 1"/>
          <p:cNvPicPr/>
          <p:nvPr/>
        </p:nvPicPr>
        <p:blipFill>
          <a:blip r:embed="rId2"/>
          <a:stretch>
            <a:fillRect/>
          </a:stretch>
        </p:blipFill>
        <p:spPr>
          <a:xfrm>
            <a:off x="2250360" y="0"/>
            <a:ext cx="3499200" cy="2913840"/>
          </a:xfrm>
          <a:prstGeom prst="rect">
            <a:avLst/>
          </a:prstGeom>
        </p:spPr>
      </p:pic>
      <p:sp>
        <p:nvSpPr>
          <p:cNvPr id="150" name="CustomShape 1"/>
          <p:cNvSpPr/>
          <p:nvPr/>
        </p:nvSpPr>
        <p:spPr>
          <a:xfrm>
            <a:off x="429120" y="2914560"/>
            <a:ext cx="7771320" cy="110160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Shared Libraries</a:t>
            </a:r>
            <a:endParaRPr/>
          </a:p>
        </p:txBody>
      </p:sp>
      <p:sp>
        <p:nvSpPr>
          <p:cNvPr id="151" name="CustomShape 2"/>
          <p:cNvSpPr/>
          <p:nvPr/>
        </p:nvSpPr>
        <p:spPr>
          <a:xfrm>
            <a:off x="1371600" y="2914560"/>
            <a:ext cx="6399720" cy="1313280"/>
          </a:xfrm>
          <a:prstGeom prst="rect">
            <a:avLst/>
          </a:prstGeom>
          <a:noFill/>
        </p:spPr>
      </p:sp>
      <p:sp>
        <p:nvSpPr>
          <p:cNvPr id="152" name="CustomShape 3"/>
          <p:cNvSpPr/>
          <p:nvPr/>
        </p:nvSpPr>
        <p:spPr>
          <a:xfrm>
            <a:off x="3270240" y="4228920"/>
            <a:ext cx="2096280" cy="364320"/>
          </a:xfrm>
          <a:prstGeom prst="rect">
            <a:avLst/>
          </a:prstGeom>
          <a:noFill/>
        </p:spPr>
        <p:txBody>
          <a:bodyPr bIns="45000" lIns="90000" rIns="90000" tIns="45000" wrap="none"/>
          <a:p>
            <a:pPr>
              <a:lnSpc>
                <a:spcPct val="100000"/>
              </a:lnSpc>
            </a:pPr>
            <a:r>
              <a:rPr lang="en-AU">
                <a:solidFill>
                  <a:srgbClr val="ffffff"/>
                </a:solidFill>
                <a:latin typeface="Arial"/>
                <a:ea typeface="DejaVu Sans"/>
              </a:rPr>
              <a:t>FEDERICO NAUM</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71" name=""/>
          <p:cNvPicPr/>
          <p:nvPr/>
        </p:nvPicPr>
        <p:blipFill>
          <a:blip r:embed="rId1"/>
          <a:stretch>
            <a:fillRect/>
          </a:stretch>
        </p:blipFill>
        <p:spPr>
          <a:xfrm>
            <a:off x="7920" y="8280"/>
            <a:ext cx="9143280" cy="5137920"/>
          </a:xfrm>
          <a:prstGeom prst="rect">
            <a:avLst/>
          </a:prstGeom>
        </p:spPr>
      </p:pic>
      <p:sp>
        <p:nvSpPr>
          <p:cNvPr id="172"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Configuration</a:t>
            </a:r>
            <a:r>
              <a:rPr lang="en-AU" sz="4400">
                <a:solidFill>
                  <a:srgbClr val="ffffff"/>
                </a:solidFill>
                <a:latin typeface="Calibri"/>
                <a:ea typeface="DejaVu Sans"/>
              </a:rPr>
              <a:t>	</a:t>
            </a:r>
            <a:r>
              <a:rPr lang="en-AU" sz="4400">
                <a:solidFill>
                  <a:srgbClr val="ffffff"/>
                </a:solidFill>
                <a:latin typeface="Calibri"/>
                <a:ea typeface="DejaVu Sans"/>
              </a:rPr>
              <a:t>and options</a:t>
            </a:r>
            <a:endParaRPr/>
          </a:p>
        </p:txBody>
      </p:sp>
      <p:pic>
        <p:nvPicPr>
          <p:cNvPr descr="" id="173" name="Picture 95"/>
          <p:cNvPicPr/>
          <p:nvPr/>
        </p:nvPicPr>
        <p:blipFill>
          <a:blip r:embed="rId2"/>
          <a:stretch>
            <a:fillRect/>
          </a:stretch>
        </p:blipFill>
        <p:spPr>
          <a:xfrm>
            <a:off x="432000" y="1105560"/>
            <a:ext cx="8278920" cy="3646080"/>
          </a:xfrm>
          <a:prstGeom prst="rect">
            <a:avLst/>
          </a:prstGeom>
        </p:spPr>
      </p:pic>
    </p:spTree>
  </p:cSld>
  <p:timing>
    <p:tnLst>
      <p:par>
        <p:cTn dur="indefinite" id="45" nodeType="tmRoot" restart="never">
          <p:childTnLst>
            <p:seq>
              <p:cTn id="46"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74"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Agenda</a:t>
            </a:r>
            <a:r>
              <a:rPr lang="en-AU" sz="4400">
                <a:solidFill>
                  <a:srgbClr val="ffffff"/>
                </a:solidFill>
                <a:latin typeface="Calibri"/>
                <a:ea typeface="DejaVu Sans"/>
              </a:rPr>
              <a:t>	</a:t>
            </a:r>
            <a:endParaRPr/>
          </a:p>
        </p:txBody>
      </p:sp>
      <p:sp>
        <p:nvSpPr>
          <p:cNvPr id="175"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3200">
                <a:solidFill>
                  <a:srgbClr val="4c4c4c"/>
                </a:solidFill>
                <a:latin typeface="Calibri"/>
                <a:ea typeface="DejaVu Sans"/>
              </a:rPr>
              <a:t>Why Shared Li</a:t>
            </a:r>
            <a:r>
              <a:rPr lang="en-AU" sz="3200">
                <a:solidFill>
                  <a:srgbClr val="666666"/>
                </a:solidFill>
                <a:latin typeface="Calibri"/>
                <a:ea typeface="DejaVu Sans"/>
              </a:rPr>
              <a:t>braries</a:t>
            </a:r>
            <a:endParaRPr/>
          </a:p>
          <a:p>
            <a:pPr>
              <a:lnSpc>
                <a:spcPct val="100000"/>
              </a:lnSpc>
              <a:buFont typeface="Arial"/>
              <a:buChar char="•"/>
            </a:pPr>
            <a:r>
              <a:rPr lang="en-AU" sz="3200">
                <a:solidFill>
                  <a:srgbClr val="666666"/>
                </a:solidFill>
                <a:latin typeface="Calibri"/>
                <a:ea typeface="DejaVu Sans"/>
              </a:rPr>
              <a:t>Configuration and options</a:t>
            </a:r>
            <a:endParaRPr/>
          </a:p>
          <a:p>
            <a:pPr>
              <a:lnSpc>
                <a:spcPct val="100000"/>
              </a:lnSpc>
              <a:buFont typeface="Arial"/>
              <a:buChar char="•"/>
            </a:pPr>
            <a:r>
              <a:rPr lang="en-AU" sz="3200">
                <a:solidFill>
                  <a:srgbClr val="ffffff"/>
                </a:solidFill>
                <a:latin typeface="Calibri"/>
                <a:ea typeface="DejaVu Sans"/>
              </a:rPr>
              <a:t>Library structure</a:t>
            </a:r>
            <a:endParaRPr/>
          </a:p>
          <a:p>
            <a:pPr>
              <a:lnSpc>
                <a:spcPct val="100000"/>
              </a:lnSpc>
              <a:buFont typeface="Arial"/>
              <a:buChar char="•"/>
            </a:pPr>
            <a:r>
              <a:rPr lang="en-AU" sz="3200">
                <a:solidFill>
                  <a:srgbClr val="4c4c4c"/>
                </a:solidFill>
                <a:latin typeface="Calibri"/>
                <a:ea typeface="DejaVu Sans"/>
              </a:rPr>
              <a:t>Usage</a:t>
            </a:r>
            <a:endParaRPr/>
          </a:p>
          <a:p>
            <a:pPr>
              <a:lnSpc>
                <a:spcPct val="100000"/>
              </a:lnSpc>
              <a:buFont typeface="Arial"/>
              <a:buChar char="•"/>
            </a:pPr>
            <a:r>
              <a:rPr lang="en-AU" sz="3200">
                <a:solidFill>
                  <a:srgbClr val="4c4c4c"/>
                </a:solidFill>
                <a:latin typeface="Calibri"/>
                <a:ea typeface="DejaVu Sans"/>
              </a:rPr>
              <a:t>Modification workflow</a:t>
            </a:r>
            <a:endParaRPr/>
          </a:p>
          <a:p>
            <a:pPr>
              <a:lnSpc>
                <a:spcPct val="100000"/>
              </a:lnSpc>
              <a:buFont typeface="Arial"/>
              <a:buChar char="•"/>
            </a:pPr>
            <a:r>
              <a:rPr lang="en-AU" sz="3200">
                <a:solidFill>
                  <a:srgbClr val="4c4c4c"/>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timing>
    <p:tnLst>
      <p:par>
        <p:cTn dur="indefinite" id="47" nodeType="tmRoot" restart="never">
          <p:childTnLst>
            <p:seq>
              <p:cTn id="48"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76" name="CustomShape 1"/>
          <p:cNvSpPr/>
          <p:nvPr/>
        </p:nvSpPr>
        <p:spPr>
          <a:xfrm>
            <a:off x="457200" y="20628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Directory structure</a:t>
            </a:r>
            <a:endParaRPr/>
          </a:p>
        </p:txBody>
      </p:sp>
      <p:sp>
        <p:nvSpPr>
          <p:cNvPr id="177" name="CustomShape 2"/>
          <p:cNvSpPr/>
          <p:nvPr/>
        </p:nvSpPr>
        <p:spPr>
          <a:xfrm>
            <a:off x="457200" y="1200600"/>
            <a:ext cx="8228520" cy="3393360"/>
          </a:xfrm>
          <a:prstGeom prst="rect">
            <a:avLst/>
          </a:prstGeom>
          <a:noFill/>
        </p:spPr>
        <p:txBody>
          <a:bodyPr bIns="45000" lIns="90000" rIns="90000" tIns="45000"/>
          <a:p>
            <a:pPr>
              <a:lnSpc>
                <a:spcPct val="100000"/>
              </a:lnSpc>
            </a:pPr>
            <a:r>
              <a:rPr lang="en-AU" sz="1700">
                <a:solidFill>
                  <a:srgbClr val="ffffff"/>
                </a:solidFill>
                <a:latin typeface="Consolas"/>
                <a:ea typeface="DejaVu Sans"/>
              </a:rPr>
              <a:t>(root)</a:t>
            </a:r>
            <a:endParaRPr/>
          </a:p>
          <a:p>
            <a:pPr>
              <a:lnSpc>
                <a:spcPct val="100000"/>
              </a:lnSpc>
            </a:pPr>
            <a:r>
              <a:rPr lang="en-AU" sz="1700">
                <a:solidFill>
                  <a:srgbClr val="ffffff"/>
                </a:solidFill>
                <a:latin typeface="Consolas"/>
                <a:ea typeface="DejaVu Sans"/>
              </a:rPr>
              <a:t>+- src                     # Groovy source files</a:t>
            </a:r>
            <a:endParaRPr/>
          </a:p>
          <a:p>
            <a:pPr>
              <a:lnSpc>
                <a:spcPct val="100000"/>
              </a:lnSpc>
            </a:pPr>
            <a:r>
              <a:rPr lang="en-AU" sz="1700">
                <a:solidFill>
                  <a:srgbClr val="ffffff"/>
                </a:solidFill>
                <a:latin typeface="Consolas"/>
                <a:ea typeface="DejaVu Sans"/>
              </a:rPr>
              <a:t>|   +- org</a:t>
            </a:r>
            <a:endParaRPr/>
          </a:p>
          <a:p>
            <a:pPr>
              <a:lnSpc>
                <a:spcPct val="100000"/>
              </a:lnSpc>
            </a:pPr>
            <a:r>
              <a:rPr lang="en-AU" sz="1700">
                <a:solidFill>
                  <a:srgbClr val="ffffff"/>
                </a:solidFill>
                <a:latin typeface="Consolas"/>
                <a:ea typeface="DejaVu Sans"/>
              </a:rPr>
              <a:t>|       +- foo</a:t>
            </a:r>
            <a:endParaRPr/>
          </a:p>
          <a:p>
            <a:pPr>
              <a:lnSpc>
                <a:spcPct val="100000"/>
              </a:lnSpc>
            </a:pPr>
            <a:r>
              <a:rPr lang="en-AU" sz="1700">
                <a:solidFill>
                  <a:srgbClr val="ffffff"/>
                </a:solidFill>
                <a:latin typeface="Consolas"/>
                <a:ea typeface="DejaVu Sans"/>
              </a:rPr>
              <a:t>|           +- Bar.groovy  # for org.foo.Bar class</a:t>
            </a:r>
            <a:endParaRPr/>
          </a:p>
          <a:p>
            <a:pPr>
              <a:lnSpc>
                <a:spcPct val="100000"/>
              </a:lnSpc>
            </a:pPr>
            <a:r>
              <a:rPr lang="en-AU" sz="1700">
                <a:solidFill>
                  <a:srgbClr val="ffffff"/>
                </a:solidFill>
                <a:latin typeface="Consolas"/>
                <a:ea typeface="DejaVu Sans"/>
              </a:rPr>
              <a:t>+- vars</a:t>
            </a:r>
            <a:endParaRPr/>
          </a:p>
          <a:p>
            <a:pPr>
              <a:lnSpc>
                <a:spcPct val="100000"/>
              </a:lnSpc>
            </a:pPr>
            <a:r>
              <a:rPr lang="en-AU" sz="1700">
                <a:solidFill>
                  <a:srgbClr val="ffffff"/>
                </a:solidFill>
                <a:latin typeface="Consolas"/>
                <a:ea typeface="DejaVu Sans"/>
              </a:rPr>
              <a:t>|   +- foo.groovy          # for global 'foo' variable</a:t>
            </a:r>
            <a:endParaRPr/>
          </a:p>
          <a:p>
            <a:pPr>
              <a:lnSpc>
                <a:spcPct val="100000"/>
              </a:lnSpc>
            </a:pPr>
            <a:r>
              <a:rPr lang="en-AU" sz="1700">
                <a:solidFill>
                  <a:srgbClr val="ffffff"/>
                </a:solidFill>
                <a:latin typeface="Consolas"/>
                <a:ea typeface="DejaVu Sans"/>
              </a:rPr>
              <a:t>|   +- foo.txt                # help for 'foo' variable</a:t>
            </a:r>
            <a:endParaRPr/>
          </a:p>
          <a:p>
            <a:pPr>
              <a:lnSpc>
                <a:spcPct val="100000"/>
              </a:lnSpc>
            </a:pPr>
            <a:r>
              <a:rPr lang="en-AU" sz="1700">
                <a:solidFill>
                  <a:srgbClr val="ffffff"/>
                </a:solidFill>
                <a:latin typeface="Consolas"/>
                <a:ea typeface="DejaVu Sans"/>
              </a:rPr>
              <a:t>+- resources               # resource files </a:t>
            </a:r>
            <a:endParaRPr/>
          </a:p>
          <a:p>
            <a:pPr>
              <a:lnSpc>
                <a:spcPct val="100000"/>
              </a:lnSpc>
            </a:pPr>
            <a:r>
              <a:rPr lang="en-AU" sz="1700">
                <a:solidFill>
                  <a:srgbClr val="ffffff"/>
                </a:solidFill>
                <a:latin typeface="Consolas"/>
                <a:ea typeface="DejaVu Sans"/>
              </a:rPr>
              <a:t>|   +- org</a:t>
            </a:r>
            <a:endParaRPr/>
          </a:p>
          <a:p>
            <a:pPr>
              <a:lnSpc>
                <a:spcPct val="100000"/>
              </a:lnSpc>
            </a:pPr>
            <a:r>
              <a:rPr lang="en-AU" sz="1700">
                <a:solidFill>
                  <a:srgbClr val="ffffff"/>
                </a:solidFill>
                <a:latin typeface="Consolas"/>
                <a:ea typeface="DejaVu Sans"/>
              </a:rPr>
              <a:t>|       +- al</a:t>
            </a:r>
            <a:endParaRPr/>
          </a:p>
          <a:p>
            <a:pPr>
              <a:lnSpc>
                <a:spcPct val="100000"/>
              </a:lnSpc>
            </a:pPr>
            <a:r>
              <a:rPr lang="en-AU" sz="1700">
                <a:solidFill>
                  <a:srgbClr val="ffffff"/>
                </a:solidFill>
                <a:latin typeface="Consolas"/>
                <a:ea typeface="DejaVu Sans"/>
              </a:rPr>
              <a:t>|           +- bar.py        # static helper data </a:t>
            </a:r>
            <a:endParaRPr/>
          </a:p>
        </p:txBody>
      </p:sp>
    </p:spTree>
  </p:cSld>
  <p:timing>
    <p:tnLst>
      <p:par>
        <p:cTn dur="indefinite" id="49" nodeType="tmRoot" restart="never">
          <p:childTnLst>
            <p:seq>
              <p:cTn id="50"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78"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Agenda</a:t>
            </a:r>
            <a:r>
              <a:rPr lang="en-AU" sz="4400">
                <a:solidFill>
                  <a:srgbClr val="ffffff"/>
                </a:solidFill>
                <a:latin typeface="Calibri"/>
                <a:ea typeface="DejaVu Sans"/>
              </a:rPr>
              <a:t>	</a:t>
            </a:r>
            <a:endParaRPr/>
          </a:p>
        </p:txBody>
      </p:sp>
      <p:sp>
        <p:nvSpPr>
          <p:cNvPr id="179"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3200">
                <a:solidFill>
                  <a:srgbClr val="4c4c4c"/>
                </a:solidFill>
                <a:latin typeface="Calibri"/>
                <a:ea typeface="DejaVu Sans"/>
              </a:rPr>
              <a:t>Why Shared Libraries</a:t>
            </a:r>
            <a:endParaRPr/>
          </a:p>
          <a:p>
            <a:pPr>
              <a:lnSpc>
                <a:spcPct val="100000"/>
              </a:lnSpc>
              <a:buFont typeface="Arial"/>
              <a:buChar char="•"/>
            </a:pPr>
            <a:r>
              <a:rPr lang="en-AU" sz="3200">
                <a:solidFill>
                  <a:srgbClr val="666666"/>
                </a:solidFill>
                <a:latin typeface="Calibri"/>
                <a:ea typeface="DejaVu Sans"/>
              </a:rPr>
              <a:t>Configuration and options</a:t>
            </a:r>
            <a:endParaRPr/>
          </a:p>
          <a:p>
            <a:pPr>
              <a:lnSpc>
                <a:spcPct val="100000"/>
              </a:lnSpc>
              <a:buFont typeface="Arial"/>
              <a:buChar char="•"/>
            </a:pPr>
            <a:r>
              <a:rPr lang="en-AU" sz="3200">
                <a:solidFill>
                  <a:srgbClr val="4c4c4c"/>
                </a:solidFill>
                <a:latin typeface="Calibri"/>
                <a:ea typeface="DejaVu Sans"/>
              </a:rPr>
              <a:t>Library structure</a:t>
            </a:r>
            <a:endParaRPr/>
          </a:p>
          <a:p>
            <a:pPr>
              <a:lnSpc>
                <a:spcPct val="100000"/>
              </a:lnSpc>
              <a:buFont typeface="Arial"/>
              <a:buChar char="•"/>
            </a:pPr>
            <a:r>
              <a:rPr lang="en-AU" sz="3200">
                <a:solidFill>
                  <a:srgbClr val="ffffff"/>
                </a:solidFill>
                <a:latin typeface="Calibri"/>
                <a:ea typeface="DejaVu Sans"/>
              </a:rPr>
              <a:t>Usage</a:t>
            </a:r>
            <a:endParaRPr/>
          </a:p>
          <a:p>
            <a:pPr>
              <a:lnSpc>
                <a:spcPct val="100000"/>
              </a:lnSpc>
              <a:buFont typeface="Arial"/>
              <a:buChar char="•"/>
            </a:pPr>
            <a:r>
              <a:rPr lang="en-AU" sz="3200">
                <a:solidFill>
                  <a:srgbClr val="4c4c4c"/>
                </a:solidFill>
                <a:latin typeface="Calibri"/>
                <a:ea typeface="DejaVu Sans"/>
              </a:rPr>
              <a:t>Modification workflow</a:t>
            </a:r>
            <a:endParaRPr/>
          </a:p>
          <a:p>
            <a:pPr>
              <a:lnSpc>
                <a:spcPct val="100000"/>
              </a:lnSpc>
              <a:buFont typeface="Arial"/>
              <a:buChar char="•"/>
            </a:pPr>
            <a:r>
              <a:rPr lang="en-AU" sz="3200">
                <a:solidFill>
                  <a:srgbClr val="4c4c4c"/>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timing>
    <p:tnLst>
      <p:par>
        <p:cTn dur="indefinite" id="51" nodeType="tmRoot" restart="never">
          <p:childTnLst>
            <p:seq>
              <p:cTn id="52"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80" name=""/>
          <p:cNvPicPr/>
          <p:nvPr/>
        </p:nvPicPr>
        <p:blipFill>
          <a:blip r:embed="rId1"/>
          <a:stretch>
            <a:fillRect/>
          </a:stretch>
        </p:blipFill>
        <p:spPr>
          <a:xfrm>
            <a:off x="8280" y="8640"/>
            <a:ext cx="9143280" cy="5137920"/>
          </a:xfrm>
          <a:prstGeom prst="rect">
            <a:avLst/>
          </a:prstGeom>
        </p:spPr>
      </p:pic>
      <p:sp>
        <p:nvSpPr>
          <p:cNvPr id="181"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Global Functions vs class libraries</a:t>
            </a:r>
            <a:endParaRPr/>
          </a:p>
        </p:txBody>
      </p:sp>
      <p:graphicFrame>
        <p:nvGraphicFramePr>
          <p:cNvPr id="182" name="Table 2"/>
          <p:cNvGraphicFramePr/>
          <p:nvPr/>
        </p:nvGraphicFramePr>
        <p:xfrm>
          <a:off x="457200" y="1200240"/>
          <a:ext cx="8087040" cy="3649320"/>
        </p:xfrm>
        <a:graphic>
          <a:graphicData uri="http://schemas.openxmlformats.org/drawingml/2006/table">
            <a:tbl>
              <a:tblPr/>
              <a:tblGrid>
                <a:gridCol w="1641600"/>
                <a:gridCol w="3107160"/>
                <a:gridCol w="3338280"/>
              </a:tblGrid>
              <a:tr h="428760">
                <a:tc>
                  <a:tcPr/>
                </a:tc>
                <a:tc>
                  <a:txBody>
                    <a:bodyPr wrap="none"/>
                    <a:p>
                      <a:pPr>
                        <a:lnSpc>
                          <a:spcPct val="100000"/>
                        </a:lnSpc>
                      </a:pPr>
                      <a:r>
                        <a:rPr lang="en-AU" sz="1400"/>
                        <a:t>Global Variables/Functions</a:t>
                      </a:r>
                      <a:endParaRPr/>
                    </a:p>
                  </a:txBody>
                  <a:tcPr/>
                </a:tc>
                <a:tc>
                  <a:txBody>
                    <a:bodyPr wrap="none"/>
                    <a:p>
                      <a:pPr>
                        <a:lnSpc>
                          <a:spcPct val="100000"/>
                        </a:lnSpc>
                      </a:pPr>
                      <a:r>
                        <a:rPr lang="en-AU" sz="1400"/>
                        <a:t>Class library</a:t>
                      </a:r>
                      <a:endParaRPr/>
                    </a:p>
                  </a:txBody>
                  <a:tcPr/>
                </a:tc>
              </a:tr>
              <a:tr h="388800">
                <a:tc>
                  <a:txBody>
                    <a:bodyPr wrap="none"/>
                    <a:p>
                      <a:pPr>
                        <a:lnSpc>
                          <a:spcPct val="100000"/>
                        </a:lnSpc>
                      </a:pPr>
                      <a:r>
                        <a:rPr lang="en-AU" sz="1400"/>
                        <a:t>Contents</a:t>
                      </a:r>
                      <a:endParaRPr/>
                    </a:p>
                  </a:txBody>
                  <a:tcPr/>
                </a:tc>
                <a:tc>
                  <a:txBody>
                    <a:bodyPr wrap="none"/>
                    <a:p>
                      <a:pPr>
                        <a:lnSpc>
                          <a:spcPct val="100000"/>
                        </a:lnSpc>
                      </a:pPr>
                      <a:r>
                        <a:rPr lang="en-AU" sz="1400"/>
                        <a:t>Any Groovy code</a:t>
                      </a:r>
                      <a:endParaRPr/>
                    </a:p>
                  </a:txBody>
                  <a:tcPr/>
                </a:tc>
                <a:tc>
                  <a:txBody>
                    <a:bodyPr wrap="none"/>
                    <a:p>
                      <a:pPr>
                        <a:lnSpc>
                          <a:spcPct val="100000"/>
                        </a:lnSpc>
                      </a:pPr>
                      <a:r>
                        <a:rPr lang="en-AU" sz="1400"/>
                        <a:t>Any Groovy code</a:t>
                      </a:r>
                      <a:endParaRPr/>
                    </a:p>
                  </a:txBody>
                  <a:tcPr/>
                </a:tc>
              </a:tr>
              <a:tr h="757080">
                <a:tc>
                  <a:txBody>
                    <a:bodyPr wrap="none"/>
                    <a:p>
                      <a:pPr>
                        <a:lnSpc>
                          <a:spcPct val="100000"/>
                        </a:lnSpc>
                      </a:pPr>
                      <a:r>
                        <a:rPr lang="en-AU" sz="1400"/>
                        <a:t>Static</a:t>
                      </a:r>
                      <a:endParaRPr/>
                    </a:p>
                    <a:p>
                      <a:pPr>
                        <a:lnSpc>
                          <a:spcPct val="100000"/>
                        </a:lnSpc>
                      </a:pPr>
                      <a:r>
                        <a:rPr lang="en-AU" sz="1400"/>
                        <a:t>Invocation</a:t>
                      </a:r>
                      <a:endParaRPr/>
                    </a:p>
                    <a:p>
                      <a:pPr>
                        <a:lnSpc>
                          <a:spcPct val="100000"/>
                        </a:lnSpc>
                      </a:pPr>
                      <a:r>
                        <a:rPr lang="en-AU" sz="1400"/>
                        <a:t>(Annotation)</a:t>
                      </a:r>
                      <a:endParaRPr/>
                    </a:p>
                  </a:txBody>
                  <a:tcPr/>
                </a:tc>
                <a:tc>
                  <a:txBody>
                    <a:bodyPr wrap="none"/>
                    <a:p>
                      <a:pPr>
                        <a:lnSpc>
                          <a:spcPct val="100000"/>
                        </a:lnSpc>
                      </a:pPr>
                      <a:r>
                        <a:rPr lang="en-AU" sz="1400"/>
                        <a:t>@Library('my-shared-library') _</a:t>
                      </a:r>
                      <a:endParaRPr/>
                    </a:p>
                  </a:txBody>
                  <a:tcPr/>
                </a:tc>
                <a:tc>
                  <a:txBody>
                    <a:bodyPr wrap="none"/>
                    <a:p>
                      <a:pPr>
                        <a:lnSpc>
                          <a:spcPct val="100000"/>
                        </a:lnSpc>
                      </a:pPr>
                      <a:r>
                        <a:rPr lang="en-AU" sz="1400"/>
                        <a:t>@Library(‘rez')</a:t>
                      </a:r>
                      <a:endParaRPr/>
                    </a:p>
                    <a:p>
                      <a:pPr>
                        <a:lnSpc>
                          <a:spcPct val="100000"/>
                        </a:lnSpc>
                      </a:pPr>
                      <a:r>
                        <a:rPr lang="en-AU" sz="1400"/>
                        <a:t>import com.al.rez.BuildClass</a:t>
                      </a:r>
                      <a:endParaRPr/>
                    </a:p>
                  </a:txBody>
                  <a:tcPr/>
                </a:tc>
              </a:tr>
              <a:tr h="691200">
                <a:tc>
                  <a:txBody>
                    <a:bodyPr wrap="none"/>
                    <a:p>
                      <a:pPr>
                        <a:lnSpc>
                          <a:spcPct val="100000"/>
                        </a:lnSpc>
                      </a:pPr>
                      <a:r>
                        <a:rPr lang="en-AU" sz="1400"/>
                        <a:t>Dynamic invocation</a:t>
                      </a:r>
                      <a:endParaRPr/>
                    </a:p>
                    <a:p>
                      <a:pPr>
                        <a:lnSpc>
                          <a:spcPct val="100000"/>
                        </a:lnSpc>
                      </a:pPr>
                      <a:r>
                        <a:rPr lang="en-AU" sz="1400"/>
                        <a:t>(step)</a:t>
                      </a:r>
                      <a:endParaRPr/>
                    </a:p>
                  </a:txBody>
                  <a:tcPr/>
                </a:tc>
                <a:tc>
                  <a:txBody>
                    <a:bodyPr wrap="none"/>
                    <a:p>
                      <a:pPr>
                        <a:lnSpc>
                          <a:spcPct val="100000"/>
                        </a:lnSpc>
                      </a:pPr>
                      <a:r>
                        <a:rPr lang="en-AU" sz="1400"/>
                        <a:t>library 'my-shared-library'</a:t>
                      </a:r>
                      <a:endParaRPr/>
                    </a:p>
                  </a:txBody>
                  <a:tcPr/>
                </a:tc>
                <a:tc>
                  <a:txBody>
                    <a:bodyPr wrap="none"/>
                    <a:p>
                      <a:pPr>
                        <a:lnSpc>
                          <a:spcPct val="100000"/>
                        </a:lnSpc>
                      </a:pPr>
                      <a:r>
                        <a:rPr lang="en-AU" sz="1400"/>
                        <a:t>library(’rez’).com.al.rez.BuildClass.builds()</a:t>
                      </a:r>
                      <a:endParaRPr/>
                    </a:p>
                  </a:txBody>
                  <a:tcPr/>
                </a:tc>
              </a:tr>
              <a:tr h="372960">
                <a:tc>
                  <a:txBody>
                    <a:bodyPr wrap="none"/>
                    <a:p>
                      <a:pPr>
                        <a:lnSpc>
                          <a:spcPct val="100000"/>
                        </a:lnSpc>
                      </a:pPr>
                      <a:r>
                        <a:rPr lang="en-AU" sz="1400"/>
                        <a:t>Resolution</a:t>
                      </a:r>
                      <a:endParaRPr/>
                    </a:p>
                  </a:txBody>
                  <a:tcPr/>
                </a:tc>
                <a:tc>
                  <a:txBody>
                    <a:bodyPr wrap="none"/>
                    <a:p>
                      <a:pPr>
                        <a:lnSpc>
                          <a:spcPct val="100000"/>
                        </a:lnSpc>
                      </a:pPr>
                      <a:r>
                        <a:rPr lang="en-AU" sz="1400"/>
                        <a:t>At run time</a:t>
                      </a:r>
                      <a:endParaRPr/>
                    </a:p>
                  </a:txBody>
                  <a:tcPr/>
                </a:tc>
                <a:tc>
                  <a:txBody>
                    <a:bodyPr wrap="none"/>
                    <a:p>
                      <a:pPr>
                        <a:lnSpc>
                          <a:spcPct val="100000"/>
                        </a:lnSpc>
                      </a:pPr>
                      <a:r>
                        <a:rPr lang="en-AU" sz="1400"/>
                        <a:t>At compile time</a:t>
                      </a:r>
                      <a:endParaRPr/>
                    </a:p>
                  </a:txBody>
                  <a:tcPr/>
                </a:tc>
              </a:tr>
              <a:tr h="491400">
                <a:tc>
                  <a:txBody>
                    <a:bodyPr wrap="none"/>
                    <a:p>
                      <a:pPr>
                        <a:lnSpc>
                          <a:spcPct val="100000"/>
                        </a:lnSpc>
                      </a:pPr>
                      <a:r>
                        <a:rPr lang="en-AU" sz="1400"/>
                        <a:t>Access pipeline steps directly</a:t>
                      </a:r>
                      <a:endParaRPr/>
                    </a:p>
                  </a:txBody>
                  <a:tcPr/>
                </a:tc>
                <a:tc>
                  <a:txBody>
                    <a:bodyPr wrap="none"/>
                    <a:p>
                      <a:pPr>
                        <a:lnSpc>
                          <a:spcPct val="100000"/>
                        </a:lnSpc>
                      </a:pPr>
                      <a:r>
                        <a:rPr lang="en-AU" sz="1400"/>
                        <a:t>YES</a:t>
                      </a:r>
                      <a:endParaRPr/>
                    </a:p>
                  </a:txBody>
                  <a:tcPr/>
                </a:tc>
                <a:tc>
                  <a:txBody>
                    <a:bodyPr wrap="none"/>
                    <a:p>
                      <a:pPr>
                        <a:lnSpc>
                          <a:spcPct val="100000"/>
                        </a:lnSpc>
                      </a:pPr>
                      <a:r>
                        <a:rPr lang="en-AU" sz="1400"/>
                        <a:t>NO</a:t>
                      </a:r>
                      <a:endParaRPr/>
                    </a:p>
                  </a:txBody>
                  <a:tcPr/>
                </a:tc>
              </a:tr>
              <a:tr h="491400">
                <a:tc>
                  <a:txBody>
                    <a:bodyPr wrap="none"/>
                    <a:p>
                      <a:pPr>
                        <a:lnSpc>
                          <a:spcPct val="100000"/>
                        </a:lnSpc>
                      </a:pPr>
                      <a:r>
                        <a:rPr lang="en-AU" sz="1400"/>
                        <a:t>Access env vars directly</a:t>
                      </a:r>
                      <a:endParaRPr/>
                    </a:p>
                  </a:txBody>
                  <a:tcPr/>
                </a:tc>
                <a:tc>
                  <a:txBody>
                    <a:bodyPr wrap="none"/>
                    <a:p>
                      <a:pPr>
                        <a:lnSpc>
                          <a:spcPct val="100000"/>
                        </a:lnSpc>
                      </a:pPr>
                      <a:r>
                        <a:rPr lang="en-AU" sz="1400"/>
                        <a:t>YES</a:t>
                      </a:r>
                      <a:endParaRPr/>
                    </a:p>
                  </a:txBody>
                  <a:tcPr/>
                </a:tc>
                <a:tc>
                  <a:txBody>
                    <a:bodyPr wrap="none"/>
                    <a:p>
                      <a:pPr>
                        <a:lnSpc>
                          <a:spcPct val="100000"/>
                        </a:lnSpc>
                      </a:pPr>
                      <a:r>
                        <a:rPr lang="en-AU" sz="1400"/>
                        <a:t>NO</a:t>
                      </a:r>
                      <a:endParaRPr/>
                    </a:p>
                  </a:txBody>
                  <a:tcPr/>
                </a:tc>
              </a:tr>
            </a:tbl>
          </a:graphicData>
        </a:graphic>
      </p:graphicFrame>
    </p:spTree>
  </p:cSld>
  <p:timing>
    <p:tnLst>
      <p:par>
        <p:cTn dur="indefinite" id="53" nodeType="tmRoot" restart="never">
          <p:childTnLst>
            <p:seq>
              <p:cTn id="54"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83" name=""/>
          <p:cNvPicPr/>
          <p:nvPr/>
        </p:nvPicPr>
        <p:blipFill>
          <a:blip r:embed="rId1"/>
          <a:stretch>
            <a:fillRect/>
          </a:stretch>
        </p:blipFill>
        <p:spPr>
          <a:xfrm>
            <a:off x="8280" y="8640"/>
            <a:ext cx="9143280" cy="5137920"/>
          </a:xfrm>
          <a:prstGeom prst="rect">
            <a:avLst/>
          </a:prstGeom>
        </p:spPr>
      </p:pic>
      <p:sp>
        <p:nvSpPr>
          <p:cNvPr id="184"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Global Functions vs class libraries</a:t>
            </a:r>
            <a:endParaRPr/>
          </a:p>
        </p:txBody>
      </p:sp>
      <p:graphicFrame>
        <p:nvGraphicFramePr>
          <p:cNvPr id="185" name="Table 2"/>
          <p:cNvGraphicFramePr/>
          <p:nvPr/>
        </p:nvGraphicFramePr>
        <p:xfrm>
          <a:off x="457200" y="1200240"/>
          <a:ext cx="8087040" cy="3649320"/>
        </p:xfrm>
        <a:graphic>
          <a:graphicData uri="http://schemas.openxmlformats.org/drawingml/2006/table">
            <a:tbl>
              <a:tblPr/>
              <a:tblGrid>
                <a:gridCol w="1641600"/>
                <a:gridCol w="3107160"/>
                <a:gridCol w="3338280"/>
              </a:tblGrid>
              <a:tr h="428760">
                <a:tc>
                  <a:tcPr/>
                </a:tc>
                <a:tc>
                  <a:txBody>
                    <a:bodyPr wrap="none"/>
                    <a:p>
                      <a:pPr>
                        <a:lnSpc>
                          <a:spcPct val="100000"/>
                        </a:lnSpc>
                      </a:pPr>
                      <a:r>
                        <a:rPr lang="en-AU" sz="1400"/>
                        <a:t>Global Variables/Functions</a:t>
                      </a:r>
                      <a:endParaRPr/>
                    </a:p>
                  </a:txBody>
                  <a:tcPr/>
                </a:tc>
                <a:tc>
                  <a:txBody>
                    <a:bodyPr wrap="none"/>
                    <a:p>
                      <a:pPr>
                        <a:lnSpc>
                          <a:spcPct val="100000"/>
                        </a:lnSpc>
                      </a:pPr>
                      <a:r>
                        <a:rPr lang="en-AU" sz="1400"/>
                        <a:t>Class library</a:t>
                      </a:r>
                      <a:endParaRPr/>
                    </a:p>
                  </a:txBody>
                  <a:tcPr/>
                </a:tc>
              </a:tr>
              <a:tr h="388800">
                <a:tc>
                  <a:txBody>
                    <a:bodyPr wrap="none"/>
                    <a:p>
                      <a:pPr>
                        <a:lnSpc>
                          <a:spcPct val="100000"/>
                        </a:lnSpc>
                      </a:pPr>
                      <a:r>
                        <a:rPr lang="en-AU" sz="1400"/>
                        <a:t>Contents</a:t>
                      </a:r>
                      <a:endParaRPr/>
                    </a:p>
                  </a:txBody>
                  <a:tcPr/>
                </a:tc>
                <a:tc>
                  <a:txBody>
                    <a:bodyPr wrap="none"/>
                    <a:p>
                      <a:pPr>
                        <a:lnSpc>
                          <a:spcPct val="100000"/>
                        </a:lnSpc>
                      </a:pPr>
                      <a:r>
                        <a:rPr lang="en-AU" sz="1400"/>
                        <a:t>Any Groovy code</a:t>
                      </a:r>
                      <a:endParaRPr/>
                    </a:p>
                  </a:txBody>
                  <a:tcPr/>
                </a:tc>
                <a:tc>
                  <a:txBody>
                    <a:bodyPr wrap="none"/>
                    <a:p>
                      <a:pPr>
                        <a:lnSpc>
                          <a:spcPct val="100000"/>
                        </a:lnSpc>
                      </a:pPr>
                      <a:r>
                        <a:rPr lang="en-AU" sz="1400"/>
                        <a:t>Any Groovy code</a:t>
                      </a:r>
                      <a:endParaRPr/>
                    </a:p>
                  </a:txBody>
                  <a:tcPr/>
                </a:tc>
              </a:tr>
              <a:tr h="757080">
                <a:tc>
                  <a:txBody>
                    <a:bodyPr wrap="none"/>
                    <a:p>
                      <a:pPr>
                        <a:lnSpc>
                          <a:spcPct val="100000"/>
                        </a:lnSpc>
                      </a:pPr>
                      <a:r>
                        <a:rPr lang="en-AU" sz="1400"/>
                        <a:t>Static</a:t>
                      </a:r>
                      <a:endParaRPr/>
                    </a:p>
                    <a:p>
                      <a:pPr>
                        <a:lnSpc>
                          <a:spcPct val="100000"/>
                        </a:lnSpc>
                      </a:pPr>
                      <a:r>
                        <a:rPr lang="en-AU" sz="1400"/>
                        <a:t>Invocation</a:t>
                      </a:r>
                      <a:endParaRPr/>
                    </a:p>
                    <a:p>
                      <a:pPr>
                        <a:lnSpc>
                          <a:spcPct val="100000"/>
                        </a:lnSpc>
                      </a:pPr>
                      <a:r>
                        <a:rPr lang="en-AU" sz="1400"/>
                        <a:t>(Annotation)</a:t>
                      </a:r>
                      <a:endParaRPr/>
                    </a:p>
                  </a:txBody>
                  <a:tcPr/>
                </a:tc>
                <a:tc>
                  <a:txBody>
                    <a:bodyPr wrap="none"/>
                    <a:p>
                      <a:pPr>
                        <a:lnSpc>
                          <a:spcPct val="100000"/>
                        </a:lnSpc>
                      </a:pPr>
                      <a:r>
                        <a:rPr lang="en-AU" sz="1400"/>
                        <a:t>@Library('my-shared-library') _</a:t>
                      </a:r>
                      <a:endParaRPr/>
                    </a:p>
                  </a:txBody>
                  <a:tcPr/>
                </a:tc>
                <a:tc>
                  <a:txBody>
                    <a:bodyPr wrap="none"/>
                    <a:p>
                      <a:pPr>
                        <a:lnSpc>
                          <a:spcPct val="100000"/>
                        </a:lnSpc>
                      </a:pPr>
                      <a:r>
                        <a:rPr lang="en-AU" sz="1400"/>
                        <a:t>@Library(‘rez')</a:t>
                      </a:r>
                      <a:endParaRPr/>
                    </a:p>
                    <a:p>
                      <a:pPr>
                        <a:lnSpc>
                          <a:spcPct val="100000"/>
                        </a:lnSpc>
                      </a:pPr>
                      <a:r>
                        <a:rPr lang="en-AU" sz="1400"/>
                        <a:t>import com.al.rez.BuildClass</a:t>
                      </a:r>
                      <a:endParaRPr/>
                    </a:p>
                  </a:txBody>
                  <a:tcPr/>
                </a:tc>
              </a:tr>
              <a:tr h="691200">
                <a:tc>
                  <a:txBody>
                    <a:bodyPr wrap="none"/>
                    <a:p>
                      <a:pPr>
                        <a:lnSpc>
                          <a:spcPct val="100000"/>
                        </a:lnSpc>
                      </a:pPr>
                      <a:r>
                        <a:rPr lang="en-AU" sz="1400"/>
                        <a:t>Dynamic invocation</a:t>
                      </a:r>
                      <a:endParaRPr/>
                    </a:p>
                    <a:p>
                      <a:pPr>
                        <a:lnSpc>
                          <a:spcPct val="100000"/>
                        </a:lnSpc>
                      </a:pPr>
                      <a:r>
                        <a:rPr lang="en-AU" sz="1400"/>
                        <a:t>(step)</a:t>
                      </a:r>
                      <a:endParaRPr/>
                    </a:p>
                  </a:txBody>
                  <a:tcPr/>
                </a:tc>
                <a:tc>
                  <a:txBody>
                    <a:bodyPr wrap="none"/>
                    <a:p>
                      <a:pPr>
                        <a:lnSpc>
                          <a:spcPct val="100000"/>
                        </a:lnSpc>
                      </a:pPr>
                      <a:r>
                        <a:rPr lang="en-AU" sz="1400"/>
                        <a:t>library 'my-shared-library'</a:t>
                      </a:r>
                      <a:endParaRPr/>
                    </a:p>
                  </a:txBody>
                  <a:tcPr/>
                </a:tc>
                <a:tc>
                  <a:txBody>
                    <a:bodyPr wrap="none"/>
                    <a:p>
                      <a:pPr>
                        <a:lnSpc>
                          <a:spcPct val="100000"/>
                        </a:lnSpc>
                      </a:pPr>
                      <a:r>
                        <a:rPr lang="en-AU" sz="1400"/>
                        <a:t>library(’rez’).com.al.rez.BuildClass.builds()</a:t>
                      </a:r>
                      <a:endParaRPr/>
                    </a:p>
                  </a:txBody>
                  <a:tcPr/>
                </a:tc>
              </a:tr>
              <a:tr h="372960">
                <a:tc>
                  <a:txBody>
                    <a:bodyPr wrap="none"/>
                    <a:p>
                      <a:pPr>
                        <a:lnSpc>
                          <a:spcPct val="100000"/>
                        </a:lnSpc>
                      </a:pPr>
                      <a:r>
                        <a:rPr lang="en-AU" sz="1400"/>
                        <a:t>Resolution</a:t>
                      </a:r>
                      <a:endParaRPr/>
                    </a:p>
                  </a:txBody>
                  <a:tcPr/>
                </a:tc>
                <a:tc>
                  <a:txBody>
                    <a:bodyPr wrap="none"/>
                    <a:p>
                      <a:pPr>
                        <a:lnSpc>
                          <a:spcPct val="100000"/>
                        </a:lnSpc>
                      </a:pPr>
                      <a:r>
                        <a:rPr lang="en-AU" sz="1400"/>
                        <a:t>At run time</a:t>
                      </a:r>
                      <a:endParaRPr/>
                    </a:p>
                  </a:txBody>
                  <a:tcPr/>
                </a:tc>
                <a:tc>
                  <a:txBody>
                    <a:bodyPr wrap="none"/>
                    <a:p>
                      <a:pPr>
                        <a:lnSpc>
                          <a:spcPct val="100000"/>
                        </a:lnSpc>
                      </a:pPr>
                      <a:r>
                        <a:rPr lang="en-AU" sz="1400"/>
                        <a:t>At compile time</a:t>
                      </a:r>
                      <a:endParaRPr/>
                    </a:p>
                  </a:txBody>
                  <a:tcPr/>
                </a:tc>
              </a:tr>
              <a:tr h="491400">
                <a:tc>
                  <a:txBody>
                    <a:bodyPr wrap="none"/>
                    <a:p>
                      <a:pPr>
                        <a:lnSpc>
                          <a:spcPct val="100000"/>
                        </a:lnSpc>
                      </a:pPr>
                      <a:r>
                        <a:rPr lang="en-AU" sz="1400"/>
                        <a:t>Access pipeline steps directly</a:t>
                      </a:r>
                      <a:endParaRPr/>
                    </a:p>
                  </a:txBody>
                  <a:tcPr/>
                </a:tc>
                <a:tc>
                  <a:txBody>
                    <a:bodyPr wrap="none"/>
                    <a:p>
                      <a:pPr>
                        <a:lnSpc>
                          <a:spcPct val="100000"/>
                        </a:lnSpc>
                      </a:pPr>
                      <a:r>
                        <a:rPr lang="en-AU" sz="1400"/>
                        <a:t>YES</a:t>
                      </a:r>
                      <a:endParaRPr/>
                    </a:p>
                  </a:txBody>
                  <a:tcPr/>
                </a:tc>
                <a:tc>
                  <a:txBody>
                    <a:bodyPr wrap="none"/>
                    <a:p>
                      <a:pPr>
                        <a:lnSpc>
                          <a:spcPct val="100000"/>
                        </a:lnSpc>
                      </a:pPr>
                      <a:r>
                        <a:rPr lang="en-AU" sz="1400"/>
                        <a:t>NO</a:t>
                      </a:r>
                      <a:endParaRPr/>
                    </a:p>
                  </a:txBody>
                  <a:tcPr/>
                </a:tc>
              </a:tr>
              <a:tr h="491400">
                <a:tc>
                  <a:txBody>
                    <a:bodyPr wrap="none"/>
                    <a:p>
                      <a:pPr>
                        <a:lnSpc>
                          <a:spcPct val="100000"/>
                        </a:lnSpc>
                      </a:pPr>
                      <a:r>
                        <a:rPr lang="en-AU" sz="1400"/>
                        <a:t>Access env vars directly</a:t>
                      </a:r>
                      <a:endParaRPr/>
                    </a:p>
                  </a:txBody>
                  <a:tcPr/>
                </a:tc>
                <a:tc>
                  <a:txBody>
                    <a:bodyPr wrap="none"/>
                    <a:p>
                      <a:pPr>
                        <a:lnSpc>
                          <a:spcPct val="100000"/>
                        </a:lnSpc>
                      </a:pPr>
                      <a:r>
                        <a:rPr lang="en-AU" sz="1400"/>
                        <a:t>YES</a:t>
                      </a:r>
                      <a:endParaRPr/>
                    </a:p>
                  </a:txBody>
                  <a:tcPr/>
                </a:tc>
                <a:tc>
                  <a:txBody>
                    <a:bodyPr wrap="none"/>
                    <a:p>
                      <a:pPr>
                        <a:lnSpc>
                          <a:spcPct val="100000"/>
                        </a:lnSpc>
                      </a:pPr>
                      <a:r>
                        <a:rPr lang="en-AU" sz="1400"/>
                        <a:t>NO</a:t>
                      </a:r>
                      <a:endParaRPr/>
                    </a:p>
                  </a:txBody>
                  <a:tcPr/>
                </a:tc>
              </a:tr>
            </a:tbl>
          </a:graphicData>
        </a:graphic>
      </p:graphicFrame>
    </p:spTree>
  </p:cSld>
  <p:timing>
    <p:tnLst>
      <p:par>
        <p:cTn dur="indefinite" id="55" nodeType="tmRoot" restart="never">
          <p:childTnLst>
            <p:seq>
              <p:cTn id="56"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86" name=""/>
          <p:cNvPicPr/>
          <p:nvPr/>
        </p:nvPicPr>
        <p:blipFill>
          <a:blip r:embed="rId1"/>
          <a:stretch>
            <a:fillRect/>
          </a:stretch>
        </p:blipFill>
        <p:spPr>
          <a:xfrm>
            <a:off x="6840" y="7200"/>
            <a:ext cx="9143280" cy="5137920"/>
          </a:xfrm>
          <a:prstGeom prst="rect">
            <a:avLst/>
          </a:prstGeom>
        </p:spPr>
      </p:pic>
      <p:sp>
        <p:nvSpPr>
          <p:cNvPr id="187"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Documenting Pipelines</a:t>
            </a:r>
            <a:endParaRPr/>
          </a:p>
        </p:txBody>
      </p:sp>
      <p:sp>
        <p:nvSpPr>
          <p:cNvPr id="188" name="CustomShape 2"/>
          <p:cNvSpPr/>
          <p:nvPr/>
        </p:nvSpPr>
        <p:spPr>
          <a:xfrm>
            <a:off x="457200" y="1200240"/>
            <a:ext cx="8228520" cy="3393360"/>
          </a:xfrm>
          <a:prstGeom prst="rect">
            <a:avLst/>
          </a:prstGeom>
          <a:noFill/>
        </p:spPr>
      </p:sp>
      <p:pic>
        <p:nvPicPr>
          <p:cNvPr descr="" id="189" name=""/>
          <p:cNvPicPr/>
          <p:nvPr/>
        </p:nvPicPr>
        <p:blipFill>
          <a:blip r:embed="rId2"/>
          <a:stretch>
            <a:fillRect/>
          </a:stretch>
        </p:blipFill>
        <p:spPr>
          <a:xfrm>
            <a:off x="5544000" y="900000"/>
            <a:ext cx="3600000" cy="4243320"/>
          </a:xfrm>
          <a:prstGeom prst="rect">
            <a:avLst/>
          </a:prstGeom>
        </p:spPr>
      </p:pic>
    </p:spTree>
  </p:cSld>
  <p:timing>
    <p:tnLst>
      <p:par>
        <p:cTn dur="indefinite" id="57" nodeType="tmRoot" restart="never">
          <p:childTnLst>
            <p:seq>
              <p:cTn id="58"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90"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Agenda</a:t>
            </a:r>
            <a:r>
              <a:rPr lang="en-AU" sz="4400">
                <a:solidFill>
                  <a:srgbClr val="ffffff"/>
                </a:solidFill>
                <a:latin typeface="Calibri"/>
                <a:ea typeface="DejaVu Sans"/>
              </a:rPr>
              <a:t>	</a:t>
            </a:r>
            <a:endParaRPr/>
          </a:p>
        </p:txBody>
      </p:sp>
      <p:sp>
        <p:nvSpPr>
          <p:cNvPr id="191"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3200">
                <a:solidFill>
                  <a:srgbClr val="4c4c4c"/>
                </a:solidFill>
                <a:latin typeface="Calibri"/>
                <a:ea typeface="DejaVu Sans"/>
              </a:rPr>
              <a:t>Why Shared Libraries</a:t>
            </a:r>
            <a:endParaRPr/>
          </a:p>
          <a:p>
            <a:pPr>
              <a:lnSpc>
                <a:spcPct val="100000"/>
              </a:lnSpc>
              <a:buFont typeface="Arial"/>
              <a:buChar char="•"/>
            </a:pPr>
            <a:r>
              <a:rPr lang="en-AU" sz="3200">
                <a:solidFill>
                  <a:srgbClr val="ffffff"/>
                </a:solidFill>
                <a:latin typeface="Calibri"/>
                <a:ea typeface="DejaVu Sans"/>
              </a:rPr>
              <a:t>Configuration and options</a:t>
            </a:r>
            <a:endParaRPr/>
          </a:p>
          <a:p>
            <a:pPr>
              <a:lnSpc>
                <a:spcPct val="100000"/>
              </a:lnSpc>
              <a:buFont typeface="Arial"/>
              <a:buChar char="•"/>
            </a:pPr>
            <a:r>
              <a:rPr lang="en-AU" sz="3200">
                <a:solidFill>
                  <a:srgbClr val="4c4c4c"/>
                </a:solidFill>
                <a:latin typeface="Calibri"/>
                <a:ea typeface="DejaVu Sans"/>
              </a:rPr>
              <a:t>Library structure</a:t>
            </a:r>
            <a:endParaRPr/>
          </a:p>
          <a:p>
            <a:pPr>
              <a:lnSpc>
                <a:spcPct val="100000"/>
              </a:lnSpc>
              <a:buFont typeface="Arial"/>
              <a:buChar char="•"/>
            </a:pPr>
            <a:r>
              <a:rPr lang="en-AU" sz="3200">
                <a:solidFill>
                  <a:srgbClr val="4c4c4c"/>
                </a:solidFill>
                <a:latin typeface="Calibri"/>
                <a:ea typeface="DejaVu Sans"/>
              </a:rPr>
              <a:t>Usage</a:t>
            </a:r>
            <a:endParaRPr/>
          </a:p>
          <a:p>
            <a:pPr>
              <a:lnSpc>
                <a:spcPct val="100000"/>
              </a:lnSpc>
              <a:buFont typeface="Arial"/>
              <a:buChar char="•"/>
            </a:pPr>
            <a:r>
              <a:rPr lang="en-AU" sz="3200">
                <a:solidFill>
                  <a:srgbClr val="4c4c4c"/>
                </a:solidFill>
                <a:latin typeface="Calibri"/>
                <a:ea typeface="DejaVu Sans"/>
              </a:rPr>
              <a:t>Modification workflow</a:t>
            </a:r>
            <a:endParaRPr/>
          </a:p>
          <a:p>
            <a:pPr>
              <a:lnSpc>
                <a:spcPct val="100000"/>
              </a:lnSpc>
              <a:buFont typeface="Arial"/>
              <a:buChar char="•"/>
            </a:pPr>
            <a:r>
              <a:rPr lang="en-AU" sz="3200">
                <a:solidFill>
                  <a:srgbClr val="4c4c4c"/>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timing>
    <p:tnLst>
      <p:par>
        <p:cTn dur="indefinite" id="59" nodeType="tmRoot" restart="never">
          <p:childTnLst>
            <p:seq>
              <p:cTn id="60"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92" name=""/>
          <p:cNvPicPr/>
          <p:nvPr/>
        </p:nvPicPr>
        <p:blipFill>
          <a:blip r:embed="rId1"/>
          <a:stretch>
            <a:fillRect/>
          </a:stretch>
        </p:blipFill>
        <p:spPr>
          <a:xfrm>
            <a:off x="6840" y="0"/>
            <a:ext cx="9143280" cy="4751640"/>
          </a:xfrm>
          <a:prstGeom prst="rect">
            <a:avLst/>
          </a:prstGeom>
        </p:spPr>
      </p:pic>
    </p:spTree>
  </p:cSld>
  <p:timing>
    <p:tnLst>
      <p:par>
        <p:cTn dur="indefinite" id="61" nodeType="tmRoot" restart="never">
          <p:childTnLst>
            <p:seq>
              <p:cTn id="62"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93" name=""/>
          <p:cNvPicPr/>
          <p:nvPr/>
        </p:nvPicPr>
        <p:blipFill>
          <a:blip r:embed="rId1"/>
          <a:stretch>
            <a:fillRect/>
          </a:stretch>
        </p:blipFill>
        <p:spPr>
          <a:xfrm>
            <a:off x="69840" y="4680"/>
            <a:ext cx="9017280" cy="5142960"/>
          </a:xfrm>
          <a:prstGeom prst="rect">
            <a:avLst/>
          </a:prstGeom>
        </p:spPr>
      </p:pic>
    </p:spTree>
  </p:cSld>
  <p:timing>
    <p:tnLst>
      <p:par>
        <p:cTn dur="indefinite" id="63" nodeType="tmRoot" restart="never">
          <p:childTnLst>
            <p:seq>
              <p:cTn id="6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Agenda</a:t>
            </a:r>
            <a:r>
              <a:rPr lang="en-AU" sz="4400">
                <a:solidFill>
                  <a:srgbClr val="ffffff"/>
                </a:solidFill>
                <a:latin typeface="Calibri"/>
                <a:ea typeface="DejaVu Sans"/>
              </a:rPr>
              <a:t>	</a:t>
            </a:r>
            <a:endParaRPr/>
          </a:p>
        </p:txBody>
      </p:sp>
      <p:sp>
        <p:nvSpPr>
          <p:cNvPr id="154"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3200">
                <a:solidFill>
                  <a:srgbClr val="ffffff"/>
                </a:solidFill>
                <a:latin typeface="Calibri"/>
                <a:ea typeface="DejaVu Sans"/>
              </a:rPr>
              <a:t>Why Shared Libraries</a:t>
            </a:r>
            <a:endParaRPr/>
          </a:p>
          <a:p>
            <a:pPr>
              <a:lnSpc>
                <a:spcPct val="100000"/>
              </a:lnSpc>
              <a:buFont typeface="Arial"/>
              <a:buChar char="•"/>
            </a:pPr>
            <a:r>
              <a:rPr lang="en-AU" sz="3200">
                <a:solidFill>
                  <a:srgbClr val="ffffff"/>
                </a:solidFill>
                <a:latin typeface="Calibri"/>
                <a:ea typeface="DejaVu Sans"/>
              </a:rPr>
              <a:t>Configuration and options</a:t>
            </a:r>
            <a:endParaRPr/>
          </a:p>
          <a:p>
            <a:pPr>
              <a:lnSpc>
                <a:spcPct val="100000"/>
              </a:lnSpc>
              <a:buFont typeface="Arial"/>
              <a:buChar char="•"/>
            </a:pPr>
            <a:r>
              <a:rPr lang="en-AU" sz="3200">
                <a:solidFill>
                  <a:srgbClr val="ffffff"/>
                </a:solidFill>
                <a:latin typeface="Calibri"/>
                <a:ea typeface="DejaVu Sans"/>
              </a:rPr>
              <a:t>Library structure</a:t>
            </a:r>
            <a:endParaRPr/>
          </a:p>
          <a:p>
            <a:pPr>
              <a:lnSpc>
                <a:spcPct val="100000"/>
              </a:lnSpc>
              <a:buFont typeface="Arial"/>
              <a:buChar char="•"/>
            </a:pPr>
            <a:r>
              <a:rPr lang="en-AU" sz="3200">
                <a:solidFill>
                  <a:srgbClr val="ffffff"/>
                </a:solidFill>
                <a:latin typeface="Calibri"/>
                <a:ea typeface="DejaVu Sans"/>
              </a:rPr>
              <a:t>Usage</a:t>
            </a:r>
            <a:endParaRPr/>
          </a:p>
          <a:p>
            <a:pPr>
              <a:lnSpc>
                <a:spcPct val="100000"/>
              </a:lnSpc>
              <a:buFont typeface="Arial"/>
              <a:buChar char="•"/>
            </a:pPr>
            <a:r>
              <a:rPr lang="en-AU" sz="3200">
                <a:solidFill>
                  <a:srgbClr val="ffffff"/>
                </a:solidFill>
                <a:latin typeface="Calibri"/>
                <a:ea typeface="DejaVu Sans"/>
              </a:rPr>
              <a:t>Modification workflow</a:t>
            </a:r>
            <a:endParaRPr/>
          </a:p>
          <a:p>
            <a:pPr>
              <a:lnSpc>
                <a:spcPct val="100000"/>
              </a:lnSpc>
              <a:buFont typeface="Arial"/>
              <a:buChar char="•"/>
            </a:pPr>
            <a:r>
              <a:rPr lang="en-AU" sz="3200">
                <a:solidFill>
                  <a:srgbClr val="ffffff"/>
                </a:solidFill>
                <a:latin typeface="Calibri"/>
                <a:ea typeface="DejaVu Sans"/>
              </a:rPr>
              <a:t>Examples</a:t>
            </a:r>
            <a:endParaRPr/>
          </a:p>
          <a:p>
            <a:pPr>
              <a:lnSpc>
                <a:spcPct val="100000"/>
              </a:lnSpc>
              <a:buFont typeface="Arial"/>
              <a:buChar char="•"/>
            </a:pPr>
            <a:r>
              <a:rPr lang="en-AU" sz="3200">
                <a:solidFill>
                  <a:srgbClr val="ffffff"/>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timing>
    <p:tnLst>
      <p:par>
        <p:cTn dur="indefinite" id="1" nodeType="tmRoot" restart="never">
          <p:childTnLst>
            <p:seq>
              <p:cTn id="2"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4" name="CustomShape 1"/>
          <p:cNvSpPr/>
          <p:nvPr/>
        </p:nvSpPr>
        <p:spPr>
          <a:xfrm>
            <a:off x="457200" y="205920"/>
            <a:ext cx="8228520" cy="856440"/>
          </a:xfrm>
          <a:prstGeom prst="rect">
            <a:avLst/>
          </a:prstGeom>
          <a:noFill/>
        </p:spPr>
      </p:sp>
      <p:pic>
        <p:nvPicPr>
          <p:cNvPr descr="" id="195" name="Content Placeholder 4"/>
          <p:cNvPicPr/>
          <p:nvPr/>
        </p:nvPicPr>
        <p:blipFill>
          <a:blip r:embed="rId1"/>
          <a:stretch>
            <a:fillRect/>
          </a:stretch>
        </p:blipFill>
        <p:spPr>
          <a:xfrm>
            <a:off x="457200" y="446400"/>
            <a:ext cx="8228520" cy="4161600"/>
          </a:xfrm>
          <a:prstGeom prst="rect">
            <a:avLst/>
          </a:prstGeom>
        </p:spPr>
      </p:pic>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96" name=""/>
          <p:cNvPicPr/>
          <p:nvPr/>
        </p:nvPicPr>
        <p:blipFill>
          <a:blip r:embed="rId1"/>
          <a:stretch>
            <a:fillRect/>
          </a:stretch>
        </p:blipFill>
        <p:spPr>
          <a:xfrm>
            <a:off x="68760" y="4680"/>
            <a:ext cx="9019800" cy="5143320"/>
          </a:xfrm>
          <a:prstGeom prst="rect">
            <a:avLst/>
          </a:prstGeom>
        </p:spPr>
      </p:pic>
    </p:spTree>
  </p:cSld>
</p:sld>
</file>

<file path=ppt/slides/slide2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97"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Agenda</a:t>
            </a:r>
            <a:r>
              <a:rPr lang="en-AU" sz="4400">
                <a:solidFill>
                  <a:srgbClr val="ffffff"/>
                </a:solidFill>
                <a:latin typeface="Calibri"/>
                <a:ea typeface="DejaVu Sans"/>
              </a:rPr>
              <a:t>	</a:t>
            </a:r>
            <a:endParaRPr/>
          </a:p>
        </p:txBody>
      </p:sp>
      <p:sp>
        <p:nvSpPr>
          <p:cNvPr id="198"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3200">
                <a:solidFill>
                  <a:srgbClr val="4c4c4c"/>
                </a:solidFill>
                <a:latin typeface="Calibri"/>
                <a:ea typeface="DejaVu Sans"/>
              </a:rPr>
              <a:t>Why Shared Libraries</a:t>
            </a:r>
            <a:endParaRPr/>
          </a:p>
          <a:p>
            <a:pPr>
              <a:lnSpc>
                <a:spcPct val="100000"/>
              </a:lnSpc>
              <a:buFont typeface="Arial"/>
              <a:buChar char="•"/>
            </a:pPr>
            <a:r>
              <a:rPr lang="en-AU" sz="3200">
                <a:solidFill>
                  <a:srgbClr val="4c4c4c"/>
                </a:solidFill>
                <a:latin typeface="Calibri"/>
                <a:ea typeface="DejaVu Sans"/>
              </a:rPr>
              <a:t>Configuration and options</a:t>
            </a:r>
            <a:endParaRPr/>
          </a:p>
          <a:p>
            <a:pPr>
              <a:lnSpc>
                <a:spcPct val="100000"/>
              </a:lnSpc>
              <a:buFont typeface="Arial"/>
              <a:buChar char="•"/>
            </a:pPr>
            <a:r>
              <a:rPr lang="en-AU" sz="3200">
                <a:solidFill>
                  <a:srgbClr val="4c4c4c"/>
                </a:solidFill>
                <a:latin typeface="Calibri"/>
                <a:ea typeface="DejaVu Sans"/>
              </a:rPr>
              <a:t>Library structure</a:t>
            </a:r>
            <a:endParaRPr/>
          </a:p>
          <a:p>
            <a:pPr>
              <a:lnSpc>
                <a:spcPct val="100000"/>
              </a:lnSpc>
              <a:buFont typeface="Arial"/>
              <a:buChar char="•"/>
            </a:pPr>
            <a:r>
              <a:rPr lang="en-AU" sz="3200">
                <a:solidFill>
                  <a:srgbClr val="4c4c4c"/>
                </a:solidFill>
                <a:latin typeface="Calibri"/>
                <a:ea typeface="DejaVu Sans"/>
              </a:rPr>
              <a:t>Usage</a:t>
            </a:r>
            <a:endParaRPr/>
          </a:p>
          <a:p>
            <a:pPr>
              <a:lnSpc>
                <a:spcPct val="100000"/>
              </a:lnSpc>
              <a:buFont typeface="Arial"/>
              <a:buChar char="•"/>
            </a:pPr>
            <a:r>
              <a:rPr lang="en-AU" sz="3200">
                <a:solidFill>
                  <a:srgbClr val="ffffff"/>
                </a:solidFill>
                <a:latin typeface="Calibri"/>
                <a:ea typeface="DejaVu Sans"/>
              </a:rPr>
              <a:t>Modification workflow</a:t>
            </a:r>
            <a:endParaRPr/>
          </a:p>
          <a:p>
            <a:pPr>
              <a:lnSpc>
                <a:spcPct val="100000"/>
              </a:lnSpc>
              <a:buFont typeface="Arial"/>
              <a:buChar char="•"/>
            </a:pPr>
            <a:r>
              <a:rPr lang="en-AU" sz="3200">
                <a:solidFill>
                  <a:srgbClr val="4c4c4c"/>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timing>
    <p:tnLst>
      <p:par>
        <p:cTn dur="indefinite" id="65" nodeType="tmRoot" restart="never">
          <p:childTnLst>
            <p:seq>
              <p:cTn id="66"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99" name="CustomShape 1"/>
          <p:cNvSpPr/>
          <p:nvPr/>
        </p:nvSpPr>
        <p:spPr>
          <a:xfrm>
            <a:off x="457200" y="205920"/>
            <a:ext cx="8228520" cy="856440"/>
          </a:xfrm>
          <a:prstGeom prst="rect">
            <a:avLst/>
          </a:prstGeom>
          <a:noFill/>
        </p:spPr>
        <p:txBody>
          <a:bodyPr anchor="ctr" bIns="45000" lIns="90000" rIns="90000" tIns="45000"/>
          <a:p>
            <a:pPr>
              <a:lnSpc>
                <a:spcPct val="100000"/>
              </a:lnSpc>
            </a:pPr>
            <a:r>
              <a:rPr lang="en-AU" sz="4400">
                <a:solidFill>
                  <a:srgbClr val="ffffff"/>
                </a:solidFill>
                <a:latin typeface="Calibri"/>
                <a:ea typeface="DejaVu Sans"/>
              </a:rPr>
              <a:t>Modification Workflow</a:t>
            </a:r>
            <a:endParaRPr/>
          </a:p>
        </p:txBody>
      </p:sp>
      <p:sp>
        <p:nvSpPr>
          <p:cNvPr id="200"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3200">
                <a:solidFill>
                  <a:srgbClr val="ffffff"/>
                </a:solidFill>
                <a:latin typeface="Calibri"/>
                <a:ea typeface="DejaVu Sans"/>
              </a:rPr>
              <a:t>Create a branch of you pipeline</a:t>
            </a:r>
            <a:endParaRPr/>
          </a:p>
          <a:p>
            <a:pPr>
              <a:lnSpc>
                <a:spcPct val="100000"/>
              </a:lnSpc>
              <a:buFont typeface="Arial"/>
              <a:buChar char="•"/>
            </a:pPr>
            <a:r>
              <a:rPr lang="en-AU" sz="3200">
                <a:solidFill>
                  <a:srgbClr val="ffffff"/>
                </a:solidFill>
                <a:latin typeface="Calibri"/>
                <a:ea typeface="DejaVu Sans"/>
              </a:rPr>
              <a:t>Access you modified library with Library('lib@branchname')</a:t>
            </a:r>
            <a:endParaRPr/>
          </a:p>
          <a:p>
            <a:pPr>
              <a:lnSpc>
                <a:spcPct val="100000"/>
              </a:lnSpc>
              <a:buFont typeface="Arial"/>
              <a:buChar char="•"/>
            </a:pPr>
            <a:r>
              <a:rPr lang="en-AU" sz="3200">
                <a:solidFill>
                  <a:srgbClr val="ffffff"/>
                </a:solidFill>
                <a:latin typeface="Calibri"/>
                <a:ea typeface="DejaVu Sans"/>
              </a:rPr>
              <a:t>Submit pull request</a:t>
            </a:r>
            <a:endParaRPr/>
          </a:p>
          <a:p>
            <a:pPr>
              <a:lnSpc>
                <a:spcPct val="100000"/>
              </a:lnSpc>
              <a:buFont typeface="Arial"/>
              <a:buChar char="•"/>
            </a:pPr>
            <a:r>
              <a:rPr lang="en-AU" sz="3200">
                <a:solidFill>
                  <a:srgbClr val="ffffff"/>
                </a:solidFill>
                <a:latin typeface="Calibri"/>
                <a:ea typeface="DejaVu Sans"/>
              </a:rPr>
              <a:t>Get approval</a:t>
            </a:r>
            <a:endParaRPr/>
          </a:p>
          <a:p>
            <a:pPr>
              <a:lnSpc>
                <a:spcPct val="100000"/>
              </a:lnSpc>
              <a:buFont typeface="Arial"/>
              <a:buChar char="•"/>
            </a:pPr>
            <a:r>
              <a:rPr lang="en-AU" sz="3200">
                <a:solidFill>
                  <a:srgbClr val="ffffff"/>
                </a:solidFill>
                <a:latin typeface="Calibri"/>
                <a:ea typeface="DejaVu Sans"/>
              </a:rPr>
              <a:t>Merge to master</a:t>
            </a:r>
            <a:endParaRPr/>
          </a:p>
        </p:txBody>
      </p:sp>
    </p:spTree>
  </p:cSld>
  <p:timing>
    <p:tnLst>
      <p:par>
        <p:cTn dur="indefinite" id="67" nodeType="tmRoot" restart="never">
          <p:childTnLst>
            <p:seq>
              <p:cTn id="68"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201"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Agenda</a:t>
            </a:r>
            <a:r>
              <a:rPr lang="en-AU" sz="4400">
                <a:solidFill>
                  <a:srgbClr val="ffffff"/>
                </a:solidFill>
                <a:latin typeface="Calibri"/>
                <a:ea typeface="DejaVu Sans"/>
              </a:rPr>
              <a:t>	</a:t>
            </a:r>
            <a:endParaRPr/>
          </a:p>
        </p:txBody>
      </p:sp>
      <p:sp>
        <p:nvSpPr>
          <p:cNvPr id="202"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3200">
                <a:solidFill>
                  <a:srgbClr val="4c4c4c"/>
                </a:solidFill>
                <a:latin typeface="Calibri"/>
                <a:ea typeface="DejaVu Sans"/>
              </a:rPr>
              <a:t>Why Shared Libraries</a:t>
            </a:r>
            <a:endParaRPr/>
          </a:p>
          <a:p>
            <a:pPr>
              <a:lnSpc>
                <a:spcPct val="100000"/>
              </a:lnSpc>
              <a:buFont typeface="Arial"/>
              <a:buChar char="•"/>
            </a:pPr>
            <a:r>
              <a:rPr lang="en-AU" sz="3200">
                <a:solidFill>
                  <a:srgbClr val="4c4c4c"/>
                </a:solidFill>
                <a:latin typeface="Calibri"/>
                <a:ea typeface="DejaVu Sans"/>
              </a:rPr>
              <a:t>Configuration and options</a:t>
            </a:r>
            <a:endParaRPr/>
          </a:p>
          <a:p>
            <a:pPr>
              <a:lnSpc>
                <a:spcPct val="100000"/>
              </a:lnSpc>
              <a:buFont typeface="Arial"/>
              <a:buChar char="•"/>
            </a:pPr>
            <a:r>
              <a:rPr lang="en-AU" sz="3200">
                <a:solidFill>
                  <a:srgbClr val="4c4c4c"/>
                </a:solidFill>
                <a:latin typeface="Calibri"/>
                <a:ea typeface="DejaVu Sans"/>
              </a:rPr>
              <a:t>Library structure</a:t>
            </a:r>
            <a:endParaRPr/>
          </a:p>
          <a:p>
            <a:pPr>
              <a:lnSpc>
                <a:spcPct val="100000"/>
              </a:lnSpc>
              <a:buFont typeface="Arial"/>
              <a:buChar char="•"/>
            </a:pPr>
            <a:r>
              <a:rPr lang="en-AU" sz="3200">
                <a:solidFill>
                  <a:srgbClr val="4c4c4c"/>
                </a:solidFill>
                <a:latin typeface="Calibri"/>
                <a:ea typeface="DejaVu Sans"/>
              </a:rPr>
              <a:t>Usage</a:t>
            </a:r>
            <a:endParaRPr/>
          </a:p>
          <a:p>
            <a:pPr>
              <a:lnSpc>
                <a:spcPct val="100000"/>
              </a:lnSpc>
              <a:buFont typeface="Arial"/>
              <a:buChar char="•"/>
            </a:pPr>
            <a:r>
              <a:rPr lang="en-AU" sz="3200">
                <a:solidFill>
                  <a:srgbClr val="4c4c4c"/>
                </a:solidFill>
                <a:latin typeface="Calibri"/>
                <a:ea typeface="DejaVu Sans"/>
              </a:rPr>
              <a:t>Modification workflow</a:t>
            </a:r>
            <a:endParaRPr/>
          </a:p>
          <a:p>
            <a:pPr>
              <a:lnSpc>
                <a:spcPct val="100000"/>
              </a:lnSpc>
              <a:buFont typeface="Arial"/>
              <a:buChar char="•"/>
            </a:pPr>
            <a:r>
              <a:rPr lang="en-AU" sz="3200">
                <a:solidFill>
                  <a:srgbClr val="ffffff"/>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timing>
    <p:tnLst>
      <p:par>
        <p:cTn dur="indefinite" id="69" nodeType="tmRoot" restart="never">
          <p:childTnLst>
            <p:seq>
              <p:cTn id="70"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03" name=""/>
          <p:cNvPicPr/>
          <p:nvPr/>
        </p:nvPicPr>
        <p:blipFill>
          <a:blip r:embed="rId1"/>
          <a:stretch>
            <a:fillRect/>
          </a:stretch>
        </p:blipFill>
        <p:spPr>
          <a:xfrm>
            <a:off x="7200" y="7560"/>
            <a:ext cx="9143280" cy="5137920"/>
          </a:xfrm>
          <a:prstGeom prst="rect">
            <a:avLst/>
          </a:prstGeom>
        </p:spPr>
      </p:pic>
      <p:sp>
        <p:nvSpPr>
          <p:cNvPr id="204" name="CustomShape 1"/>
          <p:cNvSpPr/>
          <p:nvPr/>
        </p:nvSpPr>
        <p:spPr>
          <a:xfrm>
            <a:off x="457200" y="205920"/>
            <a:ext cx="8228520" cy="856440"/>
          </a:xfrm>
          <a:prstGeom prst="rect">
            <a:avLst/>
          </a:prstGeom>
          <a:noFill/>
        </p:spPr>
        <p:txBody>
          <a:bodyPr anchor="ctr" bIns="0" lIns="0" rIns="0" tIns="0" wrap="none"/>
          <a:p>
            <a:pPr>
              <a:lnSpc>
                <a:spcPct val="100000"/>
              </a:lnSpc>
            </a:pPr>
            <a:r>
              <a:rPr lang="en-AU">
                <a:solidFill>
                  <a:srgbClr val="000000"/>
                </a:solidFill>
                <a:latin typeface="Arial"/>
                <a:ea typeface="DejaVu Sans"/>
              </a:rPr>
              <a:t>	</a:t>
            </a:r>
            <a:r>
              <a:rPr lang="en-AU">
                <a:solidFill>
                  <a:srgbClr val="000000"/>
                </a:solidFill>
                <a:latin typeface="Arial"/>
                <a:ea typeface="DejaVu Sans"/>
              </a:rPr>
              <a:t>	</a:t>
            </a:r>
            <a:r>
              <a:rPr lang="en-AU">
                <a:solidFill>
                  <a:srgbClr val="000000"/>
                </a:solidFill>
                <a:latin typeface="Arial"/>
                <a:ea typeface="DejaVu Sans"/>
              </a:rPr>
              <a:t>	</a:t>
            </a:r>
            <a:r>
              <a:rPr lang="en-AU">
                <a:solidFill>
                  <a:srgbClr val="000000"/>
                </a:solidFill>
                <a:latin typeface="Arial"/>
                <a:ea typeface="DejaVu Sans"/>
              </a:rPr>
              <a:t>	</a:t>
            </a:r>
            <a:r>
              <a:rPr lang="en-AU">
                <a:solidFill>
                  <a:srgbClr val="000000"/>
                </a:solidFill>
                <a:latin typeface="Arial"/>
                <a:ea typeface="DejaVu Sans"/>
              </a:rPr>
              <a:t>	</a:t>
            </a:r>
            <a:r>
              <a:rPr lang="en-AU">
                <a:solidFill>
                  <a:srgbClr val="000000"/>
                </a:solidFill>
                <a:latin typeface="Arial"/>
                <a:ea typeface="DejaVu Sans"/>
              </a:rPr>
              <a:t>	</a:t>
            </a:r>
            <a:r>
              <a:rPr lang="en-AU">
                <a:solidFill>
                  <a:srgbClr val="000000"/>
                </a:solidFill>
                <a:latin typeface="Arial"/>
                <a:ea typeface="DejaVu Sans"/>
              </a:rPr>
              <a:t>	</a:t>
            </a:r>
            <a:r>
              <a:rPr lang="en-AU">
                <a:solidFill>
                  <a:srgbClr val="000000"/>
                </a:solidFill>
                <a:latin typeface="Arial"/>
                <a:ea typeface="DejaVu Sans"/>
              </a:rPr>
              <a:t>            </a:t>
            </a:r>
            <a:endParaRPr/>
          </a:p>
        </p:txBody>
      </p:sp>
      <p:pic>
        <p:nvPicPr>
          <p:cNvPr descr="" id="205" name="Picture 87"/>
          <p:cNvPicPr/>
          <p:nvPr/>
        </p:nvPicPr>
        <p:blipFill>
          <a:blip r:embed="rId2"/>
          <a:stretch>
            <a:fillRect/>
          </a:stretch>
        </p:blipFill>
        <p:spPr>
          <a:xfrm>
            <a:off x="1559520" y="792000"/>
            <a:ext cx="5571720" cy="4070160"/>
          </a:xfrm>
          <a:prstGeom prst="rect">
            <a:avLst/>
          </a:prstGeom>
        </p:spPr>
      </p:pic>
      <p:sp>
        <p:nvSpPr>
          <p:cNvPr id="206" name="CustomShape 2"/>
          <p:cNvSpPr/>
          <p:nvPr/>
        </p:nvSpPr>
        <p:spPr>
          <a:xfrm>
            <a:off x="1944000" y="0"/>
            <a:ext cx="5130360" cy="773280"/>
          </a:xfrm>
          <a:prstGeom prst="rect">
            <a:avLst/>
          </a:prstGeom>
          <a:noFill/>
        </p:spPr>
        <p:txBody>
          <a:bodyPr bIns="45000" lIns="90000" rIns="90000" tIns="45000" wrap="none"/>
          <a:p>
            <a:pPr algn="ctr">
              <a:lnSpc>
                <a:spcPct val="100000"/>
              </a:lnSpc>
            </a:pPr>
            <a:r>
              <a:rPr lang="en-AU" sz="4400">
                <a:solidFill>
                  <a:srgbClr val="ffffff"/>
                </a:solidFill>
                <a:latin typeface="Calibri"/>
                <a:ea typeface="DejaVu Sans"/>
              </a:rPr>
              <a:t>Jenkins stats</a:t>
            </a:r>
            <a:endParaRPr/>
          </a:p>
        </p:txBody>
      </p:sp>
    </p:spTree>
  </p:cSld>
  <p:timing>
    <p:tnLst>
      <p:par>
        <p:cTn dur="indefinite" id="71" nodeType="tmRoot" restart="never">
          <p:childTnLst>
            <p:seq>
              <p:cTn id="72"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DO  and DONTS</a:t>
            </a:r>
            <a:endParaRPr/>
          </a:p>
        </p:txBody>
      </p:sp>
      <p:sp>
        <p:nvSpPr>
          <p:cNvPr id="208"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3200">
                <a:solidFill>
                  <a:srgbClr val="ffffff"/>
                </a:solidFill>
                <a:latin typeface="Calibri"/>
                <a:ea typeface="DejaVu Sans"/>
              </a:rPr>
              <a:t>Do not import global variables</a:t>
            </a:r>
            <a:endParaRPr/>
          </a:p>
          <a:p>
            <a:pPr lvl="1">
              <a:lnSpc>
                <a:spcPct val="100000"/>
              </a:lnSpc>
              <a:buSzPct val="25000"/>
              <a:buFont typeface="StarSymbol"/>
              <a:buChar char=""/>
            </a:pPr>
            <a:r>
              <a:rPr lang="en-AU" sz="2800">
                <a:solidFill>
                  <a:srgbClr val="ffffff"/>
                </a:solidFill>
                <a:latin typeface="Calibri"/>
                <a:ea typeface="DejaVu Sans"/>
              </a:rPr>
              <a:t>If you do variables/functions became static</a:t>
            </a:r>
            <a:endParaRPr/>
          </a:p>
          <a:p>
            <a:pPr>
              <a:lnSpc>
                <a:spcPct val="100000"/>
              </a:lnSpc>
              <a:buFont typeface="Arial"/>
              <a:buChar char="•"/>
            </a:pPr>
            <a:r>
              <a:rPr lang="en-AU" sz="3200">
                <a:solidFill>
                  <a:srgbClr val="ffffff"/>
                </a:solidFill>
                <a:latin typeface="Calibri"/>
                <a:ea typeface="DejaVu Sans"/>
              </a:rPr>
              <a:t>Do not Allow direct commits to master (modification of pipelines thru branches/PR)</a:t>
            </a:r>
            <a:endParaRPr/>
          </a:p>
          <a:p>
            <a:pPr>
              <a:lnSpc>
                <a:spcPct val="100000"/>
              </a:lnSpc>
              <a:buFont typeface="Arial"/>
              <a:buChar char="•"/>
            </a:pPr>
            <a:r>
              <a:rPr lang="en-AU" sz="3200">
                <a:solidFill>
                  <a:srgbClr val="ffffff"/>
                </a:solidFill>
                <a:latin typeface="Calibri"/>
                <a:ea typeface="DejaVu Sans"/>
              </a:rPr>
              <a:t>Do use the linter when creating shared libraries (they save time)</a:t>
            </a:r>
            <a:endParaRPr/>
          </a:p>
          <a:p>
            <a:pPr>
              <a:lnSpc>
                <a:spcPct val="100000"/>
              </a:lnSpc>
              <a:buFont typeface="Arial"/>
              <a:buChar char="•"/>
            </a:pPr>
            <a:r>
              <a:rPr lang="en-AU" sz="3200">
                <a:solidFill>
                  <a:srgbClr val="ffffff"/>
                </a:solidFill>
                <a:latin typeface="Calibri"/>
                <a:ea typeface="DejaVu Sans"/>
              </a:rPr>
              <a:t>Do move your python/bash managed scripts into resources and create a step to run them</a:t>
            </a:r>
            <a:endParaRPr/>
          </a:p>
        </p:txBody>
      </p:sp>
    </p:spTree>
  </p:cSld>
  <p:timing>
    <p:tnLst>
      <p:par>
        <p:cTn dur="indefinite" id="73" nodeType="tmRoot" restart="never">
          <p:childTnLst>
            <p:seq>
              <p:cTn id="74"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209"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GOTCHAS</a:t>
            </a:r>
            <a:endParaRPr/>
          </a:p>
        </p:txBody>
      </p:sp>
      <p:sp>
        <p:nvSpPr>
          <p:cNvPr id="210"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3200">
                <a:solidFill>
                  <a:srgbClr val="ffffff"/>
                </a:solidFill>
                <a:latin typeface="Calibri"/>
                <a:ea typeface="DejaVu Sans"/>
              </a:rPr>
              <a:t>Libraries name are case sensitive (The linter does not catches that)</a:t>
            </a:r>
            <a:endParaRPr/>
          </a:p>
          <a:p>
            <a:pPr>
              <a:lnSpc>
                <a:spcPct val="100000"/>
              </a:lnSpc>
              <a:buFont typeface="Arial"/>
              <a:buChar char="•"/>
            </a:pPr>
            <a:r>
              <a:rPr lang="en-AU" sz="3200">
                <a:solidFill>
                  <a:srgbClr val="ffffff"/>
                </a:solidFill>
                <a:latin typeface="Calibri"/>
                <a:ea typeface="DejaVu Sans"/>
              </a:rPr>
              <a:t>Linter won’t catch error of your Shared library.</a:t>
            </a:r>
            <a:endParaRPr/>
          </a:p>
          <a:p>
            <a:pPr>
              <a:lnSpc>
                <a:spcPct val="100000"/>
              </a:lnSpc>
              <a:buFont typeface="Arial"/>
              <a:buChar char="•"/>
            </a:pPr>
            <a:r>
              <a:rPr lang="en-AU" sz="3200">
                <a:solidFill>
                  <a:srgbClr val="ffffff"/>
                </a:solidFill>
                <a:latin typeface="Calibri"/>
                <a:ea typeface="DejaVu Sans"/>
              </a:rPr>
              <a:t>PR not working the first time you add a Jenkinsfile, it needs to exists in the base branch</a:t>
            </a:r>
            <a:endParaRPr/>
          </a:p>
          <a:p>
            <a:pPr>
              <a:lnSpc>
                <a:spcPct val="100000"/>
              </a:lnSpc>
              <a:buFont typeface="Arial"/>
              <a:buChar char="•"/>
            </a:pPr>
            <a:r>
              <a:rPr lang="en-AU" sz="3200">
                <a:solidFill>
                  <a:srgbClr val="ffffff"/>
                </a:solidFill>
                <a:latin typeface="Calibri"/>
                <a:ea typeface="DejaVu Sans"/>
              </a:rPr>
              <a:t>When you are modifying a script in the reply copy/paste first since it can fail </a:t>
            </a:r>
            <a:endParaRPr/>
          </a:p>
          <a:p>
            <a:pPr>
              <a:lnSpc>
                <a:spcPct val="100000"/>
              </a:lnSpc>
              <a:buFont typeface="Arial"/>
              <a:buChar char="•"/>
            </a:pPr>
            <a:r>
              <a:rPr lang="en-AU" sz="3200">
                <a:solidFill>
                  <a:srgbClr val="ffffff"/>
                </a:solidFill>
                <a:latin typeface="Calibri"/>
                <a:ea typeface="DejaVu Sans"/>
              </a:rPr>
              <a:t>Or use the linter</a:t>
            </a:r>
            <a:endParaRPr/>
          </a:p>
          <a:p>
            <a:pPr>
              <a:lnSpc>
                <a:spcPct val="100000"/>
              </a:lnSpc>
              <a:buFont typeface="Arial"/>
              <a:buChar char="•"/>
            </a:pPr>
            <a:r>
              <a:rPr lang="en-AU" sz="3200">
                <a:solidFill>
                  <a:srgbClr val="ffffff"/>
                </a:solidFill>
                <a:latin typeface="Calibri"/>
                <a:ea typeface="DejaVu Sans"/>
              </a:rPr>
              <a:t>Reply does not take the parameter from the script but from the previous build</a:t>
            </a:r>
            <a:r>
              <a:rPr lang="en-AU" sz="3200">
                <a:solidFill>
                  <a:srgbClr val="ffffff"/>
                </a:solidFill>
                <a:latin typeface="Calibri"/>
                <a:ea typeface="DejaVu Sans"/>
              </a:rPr>
              <a:t>	</a:t>
            </a:r>
            <a:endParaRPr/>
          </a:p>
        </p:txBody>
      </p:sp>
    </p:spTree>
  </p:cSld>
  <p:timing>
    <p:tnLst>
      <p:par>
        <p:cTn dur="indefinite" id="75" nodeType="tmRoot" restart="never">
          <p:childTnLst>
            <p:seq>
              <p:cTn id="76"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Back up slides</a:t>
            </a:r>
            <a:endParaRPr/>
          </a:p>
        </p:txBody>
      </p:sp>
      <p:sp>
        <p:nvSpPr>
          <p:cNvPr id="212" name="CustomShape 2"/>
          <p:cNvSpPr/>
          <p:nvPr/>
        </p:nvSpPr>
        <p:spPr>
          <a:xfrm>
            <a:off x="457200" y="1200240"/>
            <a:ext cx="8228520" cy="3393360"/>
          </a:xfrm>
          <a:prstGeom prst="rect">
            <a:avLst/>
          </a:prstGeom>
          <a:noFill/>
        </p:spPr>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links</a:t>
            </a:r>
            <a:r>
              <a:rPr lang="en-AU" sz="4400">
                <a:solidFill>
                  <a:srgbClr val="ffffff"/>
                </a:solidFill>
                <a:latin typeface="Calibri"/>
                <a:ea typeface="DejaVu Sans"/>
              </a:rPr>
              <a:t>	</a:t>
            </a:r>
            <a:endParaRPr/>
          </a:p>
        </p:txBody>
      </p:sp>
      <p:sp>
        <p:nvSpPr>
          <p:cNvPr id="214"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2400" u="sng">
                <a:solidFill>
                  <a:srgbClr val="0000ff"/>
                </a:solidFill>
                <a:latin typeface="Calibri"/>
                <a:ea typeface="DejaVu Sans"/>
                <a:hlinkClick r:id="rId1"/>
              </a:rPr>
              <a:t>https://jenkins.io/doc/book/pipeline/shared-libraries</a:t>
            </a:r>
            <a:r>
              <a:rPr lang="en-AU" sz="2400" u="sng">
                <a:solidFill>
                  <a:srgbClr val="0000ff"/>
                </a:solidFill>
                <a:latin typeface="Calibri"/>
                <a:ea typeface="DejaVu Sans"/>
                <a:hlinkClick r:id="rId2"/>
              </a:rPr>
              <a:t>/</a:t>
            </a:r>
            <a:endParaRPr/>
          </a:p>
          <a:p>
            <a:pPr>
              <a:lnSpc>
                <a:spcPct val="100000"/>
              </a:lnSpc>
              <a:buFont typeface="Arial"/>
              <a:buChar char="•"/>
            </a:pPr>
            <a:r>
              <a:rPr lang="en-AU" sz="2400" u="sng">
                <a:solidFill>
                  <a:srgbClr val="0000ff"/>
                </a:solidFill>
                <a:latin typeface="Calibri"/>
                <a:ea typeface="DejaVu Sans"/>
                <a:hlinkClick r:id="rId3"/>
              </a:rPr>
              <a:t>https://wiki.jenkins.io/display/JENKINS/Pipeline+Shared+Groovy+Libraries+Plugin</a:t>
            </a:r>
            <a:endParaRPr/>
          </a:p>
          <a:p>
            <a:pPr>
              <a:lnSpc>
                <a:spcPct val="100000"/>
              </a:lnSpc>
              <a:buFont typeface="Arial"/>
              <a:buChar char="•"/>
            </a:pPr>
            <a:r>
              <a:rPr lang="en-AU" sz="2400" u="sng">
                <a:solidFill>
                  <a:srgbClr val="0000ff"/>
                </a:solidFill>
                <a:latin typeface="Calibri"/>
                <a:ea typeface="DejaVu Sans"/>
              </a:rPr>
              <a:t>https://github.com/jenkinsci/workflow-cps-global-lib-plugin</a:t>
            </a:r>
            <a:endParaRPr/>
          </a:p>
          <a:p>
            <a:pPr>
              <a:lnSpc>
                <a:spcPct val="100000"/>
              </a:lnSpc>
            </a:pPr>
            <a:endParaRPr/>
          </a:p>
          <a:p>
            <a:pPr>
              <a:lnSpc>
                <a:spcPct val="100000"/>
              </a:lnSpc>
            </a:pP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Why Shared Libraries</a:t>
            </a:r>
            <a:r>
              <a:rPr lang="en-AU" sz="4400">
                <a:solidFill>
                  <a:srgbClr val="ffffff"/>
                </a:solidFill>
                <a:latin typeface="Calibri"/>
                <a:ea typeface="DejaVu Sans"/>
              </a:rPr>
              <a:t>	</a:t>
            </a:r>
            <a:endParaRPr/>
          </a:p>
        </p:txBody>
      </p:sp>
      <p:sp>
        <p:nvSpPr>
          <p:cNvPr id="156"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3200">
                <a:solidFill>
                  <a:srgbClr val="ffffff"/>
                </a:solidFill>
                <a:latin typeface="Calibri"/>
                <a:ea typeface="DejaVu Sans"/>
              </a:rPr>
              <a:t>Complexity</a:t>
            </a:r>
            <a:endParaRPr/>
          </a:p>
          <a:p>
            <a:pPr>
              <a:lnSpc>
                <a:spcPct val="100000"/>
              </a:lnSpc>
              <a:buFont typeface="Arial"/>
              <a:buChar char="•"/>
            </a:pPr>
            <a:r>
              <a:rPr lang="en-AU" sz="3200">
                <a:solidFill>
                  <a:srgbClr val="ffffff"/>
                </a:solidFill>
                <a:latin typeface="Calibri"/>
                <a:ea typeface="DejaVu Sans"/>
              </a:rPr>
              <a:t>Maintainability</a:t>
            </a:r>
            <a:endParaRPr/>
          </a:p>
          <a:p>
            <a:pPr lvl="1">
              <a:lnSpc>
                <a:spcPct val="100000"/>
              </a:lnSpc>
              <a:buSzPct val="25000"/>
              <a:buFont typeface="StarSymbol"/>
              <a:buChar char=""/>
            </a:pPr>
            <a:r>
              <a:rPr lang="en-AU" sz="2800">
                <a:solidFill>
                  <a:srgbClr val="ffffff"/>
                </a:solidFill>
                <a:latin typeface="Calibri"/>
                <a:ea typeface="DejaVu Sans"/>
              </a:rPr>
              <a:t>Promote code reuse</a:t>
            </a:r>
            <a:endParaRPr/>
          </a:p>
          <a:p>
            <a:pPr lvl="1">
              <a:lnSpc>
                <a:spcPct val="100000"/>
              </a:lnSpc>
              <a:buSzPct val="25000"/>
              <a:buFont typeface="StarSymbol"/>
              <a:buChar char=""/>
            </a:pPr>
            <a:r>
              <a:rPr lang="en-AU" sz="2800">
                <a:solidFill>
                  <a:srgbClr val="ffffff"/>
                </a:solidFill>
                <a:latin typeface="Calibri"/>
                <a:ea typeface="DejaVu Sans"/>
              </a:rPr>
              <a:t>Avoid code duplication</a:t>
            </a:r>
            <a:endParaRPr/>
          </a:p>
          <a:p>
            <a:pPr>
              <a:lnSpc>
                <a:spcPct val="100000"/>
              </a:lnSpc>
              <a:buFont typeface="Arial"/>
              <a:buChar char="•"/>
            </a:pPr>
            <a:r>
              <a:rPr lang="en-AU" sz="3200">
                <a:solidFill>
                  <a:srgbClr val="ffffff"/>
                </a:solidFill>
                <a:latin typeface="Calibri"/>
                <a:ea typeface="DejaVu Sans"/>
              </a:rPr>
              <a:t>Global changes</a:t>
            </a:r>
            <a:endParaRPr/>
          </a:p>
          <a:p>
            <a:pPr lvl="1">
              <a:lnSpc>
                <a:spcPct val="100000"/>
              </a:lnSpc>
              <a:buSzPct val="25000"/>
              <a:buFont typeface="StarSymbol"/>
              <a:buChar char=""/>
            </a:pPr>
            <a:r>
              <a:rPr lang="en-AU" sz="2800">
                <a:solidFill>
                  <a:srgbClr val="ffffff"/>
                </a:solidFill>
                <a:latin typeface="Calibri"/>
                <a:ea typeface="DejaVu Sans"/>
              </a:rPr>
              <a:t>Apply changes to all pipeline jobs </a:t>
            </a:r>
            <a:endParaRPr/>
          </a:p>
          <a:p>
            <a:pPr>
              <a:lnSpc>
                <a:spcPct val="100000"/>
              </a:lnSpc>
              <a:buFont typeface="Arial"/>
              <a:buChar char="•"/>
            </a:pPr>
            <a:r>
              <a:rPr lang="en-AU" sz="3200">
                <a:solidFill>
                  <a:srgbClr val="ffffff"/>
                </a:solidFill>
                <a:latin typeface="Calibri"/>
                <a:ea typeface="DejaVu Sans"/>
              </a:rPr>
              <a:t>Avoid monster pipelines</a:t>
            </a:r>
            <a:endParaRPr/>
          </a:p>
          <a:p>
            <a:pPr>
              <a:lnSpc>
                <a:spcPct val="100000"/>
              </a:lnSpc>
            </a:pPr>
            <a:endParaRPr/>
          </a:p>
        </p:txBody>
      </p:sp>
    </p:spTree>
  </p:cSld>
  <p:timing>
    <p:tnLst>
      <p:par>
        <p:cTn dur="indefinite" id="3" nodeType="tmRoot" restart="never">
          <p:childTnLst>
            <p:seq>
              <p:cTn id="4" nodeType="mainSeq">
                <p:childTnLst>
                  <p:par>
                    <p:cTn fill="freeze" id="5">
                      <p:stCondLst>
                        <p:cond delay="indefinite"/>
                      </p:stCondLst>
                      <p:childTnLst>
                        <p:par>
                          <p:cTn fill="freeze" id="6">
                            <p:stCondLst>
                              <p:cond delay="0"/>
                            </p:stCondLst>
                            <p:childTnLst>
                              <p:par>
                                <p:cTn fill="hold" id="7" nodeType="clickEffect" presetClass="entr" presetID="9">
                                  <p:stCondLst>
                                    <p:cond delay="0"/>
                                  </p:stCondLst>
                                  <p:childTnLst>
                                    <p:set>
                                      <p:cBhvr>
                                        <p:cTn dur="1" fill="hold" id="8">
                                          <p:stCondLst>
                                            <p:cond delay="0"/>
                                          </p:stCondLst>
                                        </p:cTn>
                                        <p:tgtEl>
                                          <p:spTgt spid="156">
                                            <p:txEl>
                                              <p:pRg end="11" st="0"/>
                                            </p:txEl>
                                          </p:spTgt>
                                        </p:tgtEl>
                                        <p:attrNameLst>
                                          <p:attrName>style.visibility</p:attrName>
                                        </p:attrNameLst>
                                      </p:cBhvr>
                                      <p:to>
                                        <p:strVal val="visible"/>
                                      </p:to>
                                    </p:set>
                                    <p:animEffect filter="dissolve" transition="in">
                                      <p:cBhvr additive="repl">
                                        <p:cTn dur="500" fill="freeze" id="9"/>
                                        <p:tgtEl>
                                          <p:spTgt spid="156">
                                            <p:txEl>
                                              <p:pRg end="11" st="0"/>
                                            </p:txEl>
                                          </p:spTgt>
                                        </p:tgtEl>
                                      </p:cBhvr>
                                    </p:animEffect>
                                  </p:childTnLst>
                                </p:cTn>
                              </p:par>
                            </p:childTnLst>
                          </p:cTn>
                        </p:par>
                        <p:par>
                          <p:cTn fill="freeze" id="10">
                            <p:stCondLst>
                              <p:cond delay="500"/>
                            </p:stCondLst>
                            <p:childTnLst>
                              <p:par>
                                <p:cTn fill="hold" id="11" nodeType="afterEffect" presetClass="entr" presetID="9">
                                  <p:stCondLst>
                                    <p:cond delay="0"/>
                                  </p:stCondLst>
                                  <p:childTnLst>
                                    <p:set>
                                      <p:cBhvr>
                                        <p:cTn dur="1" fill="hold" id="12">
                                          <p:stCondLst>
                                            <p:cond delay="0"/>
                                          </p:stCondLst>
                                        </p:cTn>
                                        <p:tgtEl>
                                          <p:spTgt spid="156">
                                            <p:txEl>
                                              <p:pRg end="145" st="145"/>
                                            </p:txEl>
                                          </p:spTgt>
                                        </p:tgtEl>
                                        <p:attrNameLst>
                                          <p:attrName>style.visibility</p:attrName>
                                        </p:attrNameLst>
                                      </p:cBhvr>
                                      <p:to>
                                        <p:strVal val="visible"/>
                                      </p:to>
                                    </p:set>
                                    <p:animEffect filter="dissolve" transition="in">
                                      <p:cBhvr additive="repl">
                                        <p:cTn dur="500" fill="freeze" id="13"/>
                                        <p:tgtEl>
                                          <p:spTgt spid="156">
                                            <p:txEl>
                                              <p:pRg end="145" st="145"/>
                                            </p:txEl>
                                          </p:spTgt>
                                        </p:tgtEl>
                                      </p:cBhvr>
                                    </p:animEffect>
                                  </p:childTnLst>
                                </p:cTn>
                              </p:par>
                            </p:childTnLst>
                          </p:cTn>
                        </p:par>
                        <p:par>
                          <p:cTn fill="freeze" id="14">
                            <p:stCondLst>
                              <p:cond delay="1000"/>
                            </p:stCondLst>
                            <p:childTnLst>
                              <p:par>
                                <p:cTn fill="hold" id="15" nodeType="afterEffect" presetClass="entr" presetID="9">
                                  <p:stCondLst>
                                    <p:cond delay="0"/>
                                  </p:stCondLst>
                                  <p:childTnLst>
                                    <p:set>
                                      <p:cBhvr>
                                        <p:cTn dur="1" fill="hold" id="16">
                                          <p:stCondLst>
                                            <p:cond delay="0"/>
                                          </p:stCondLst>
                                        </p:cTn>
                                        <p:tgtEl>
                                          <p:spTgt spid="156">
                                            <p:txEl>
                                              <p:pRg end="145" st="145"/>
                                            </p:txEl>
                                          </p:spTgt>
                                        </p:tgtEl>
                                        <p:attrNameLst>
                                          <p:attrName>style.visibility</p:attrName>
                                        </p:attrNameLst>
                                      </p:cBhvr>
                                      <p:to>
                                        <p:strVal val="visible"/>
                                      </p:to>
                                    </p:set>
                                    <p:animEffect filter="dissolve" transition="in">
                                      <p:cBhvr additive="repl">
                                        <p:cTn dur="500" fill="freeze" id="17"/>
                                        <p:tgtEl>
                                          <p:spTgt spid="156">
                                            <p:txEl>
                                              <p:pRg end="145" st="145"/>
                                            </p:txEl>
                                          </p:spTgt>
                                        </p:tgtEl>
                                      </p:cBhvr>
                                    </p:animEffect>
                                  </p:childTnLst>
                                </p:cTn>
                              </p:par>
                            </p:childTnLst>
                          </p:cTn>
                        </p:par>
                        <p:par>
                          <p:cTn fill="freeze" id="18">
                            <p:stCondLst>
                              <p:cond delay="1500"/>
                            </p:stCondLst>
                            <p:childTnLst>
                              <p:par>
                                <p:cTn fill="hold" id="19" nodeType="afterEffect" presetClass="entr" presetID="9">
                                  <p:stCondLst>
                                    <p:cond delay="0"/>
                                  </p:stCondLst>
                                  <p:childTnLst>
                                    <p:set>
                                      <p:cBhvr>
                                        <p:cTn dur="1" fill="hold" id="20">
                                          <p:stCondLst>
                                            <p:cond delay="0"/>
                                          </p:stCondLst>
                                        </p:cTn>
                                        <p:tgtEl>
                                          <p:spTgt spid="156">
                                            <p:txEl>
                                              <p:pRg end="145" st="145"/>
                                            </p:txEl>
                                          </p:spTgt>
                                        </p:tgtEl>
                                        <p:attrNameLst>
                                          <p:attrName>style.visibility</p:attrName>
                                        </p:attrNameLst>
                                      </p:cBhvr>
                                      <p:to>
                                        <p:strVal val="visible"/>
                                      </p:to>
                                    </p:set>
                                    <p:animEffect filter="dissolve" transition="in">
                                      <p:cBhvr additive="repl">
                                        <p:cTn dur="500" fill="freeze" id="21"/>
                                        <p:tgtEl>
                                          <p:spTgt spid="156">
                                            <p:txEl>
                                              <p:pRg end="145" st="145"/>
                                            </p:txEl>
                                          </p:spTgt>
                                        </p:tgtEl>
                                      </p:cBhvr>
                                    </p:animEffect>
                                  </p:childTnLst>
                                </p:cTn>
                              </p:par>
                            </p:childTnLst>
                          </p:cTn>
                        </p:par>
                        <p:par>
                          <p:cTn fill="freeze" id="22">
                            <p:stCondLst>
                              <p:cond delay="2000"/>
                            </p:stCondLst>
                            <p:childTnLst>
                              <p:par>
                                <p:cTn fill="hold" id="23" nodeType="afterEffect" presetClass="entr" presetID="9">
                                  <p:stCondLst>
                                    <p:cond delay="0"/>
                                  </p:stCondLst>
                                  <p:childTnLst>
                                    <p:set>
                                      <p:cBhvr>
                                        <p:cTn dur="1" fill="hold" id="24">
                                          <p:stCondLst>
                                            <p:cond delay="0"/>
                                          </p:stCondLst>
                                        </p:cTn>
                                        <p:tgtEl>
                                          <p:spTgt spid="156">
                                            <p:txEl>
                                              <p:pRg end="145" st="145"/>
                                            </p:txEl>
                                          </p:spTgt>
                                        </p:tgtEl>
                                        <p:attrNameLst>
                                          <p:attrName>style.visibility</p:attrName>
                                        </p:attrNameLst>
                                      </p:cBhvr>
                                      <p:to>
                                        <p:strVal val="visible"/>
                                      </p:to>
                                    </p:set>
                                    <p:animEffect filter="dissolve" transition="in">
                                      <p:cBhvr additive="repl">
                                        <p:cTn dur="500" fill="freeze" id="25"/>
                                        <p:tgtEl>
                                          <p:spTgt spid="156">
                                            <p:txEl>
                                              <p:pRg end="145" st="145"/>
                                            </p:txEl>
                                          </p:spTgt>
                                        </p:tgtEl>
                                      </p:cBhvr>
                                    </p:animEffect>
                                  </p:childTnLst>
                                </p:cTn>
                              </p:par>
                              <p:par>
                                <p:cTn fill="hold" id="26" nodeType="withEffect" presetClass="entr" presetID="9">
                                  <p:stCondLst>
                                    <p:cond delay="0"/>
                                  </p:stCondLst>
                                  <p:childTnLst>
                                    <p:set>
                                      <p:cBhvr>
                                        <p:cTn dur="1" fill="hold" id="27">
                                          <p:stCondLst>
                                            <p:cond delay="0"/>
                                          </p:stCondLst>
                                        </p:cTn>
                                        <p:tgtEl>
                                          <p:spTgt spid="156">
                                            <p:txEl>
                                              <p:pRg end="145" st="145"/>
                                            </p:txEl>
                                          </p:spTgt>
                                        </p:tgtEl>
                                        <p:attrNameLst>
                                          <p:attrName>style.visibility</p:attrName>
                                        </p:attrNameLst>
                                      </p:cBhvr>
                                      <p:to>
                                        <p:strVal val="visible"/>
                                      </p:to>
                                    </p:set>
                                    <p:animEffect filter="dissolve" transition="in">
                                      <p:cBhvr additive="repl">
                                        <p:cTn dur="500" fill="freeze" id="28"/>
                                        <p:tgtEl>
                                          <p:spTgt spid="156">
                                            <p:txEl>
                                              <p:pRg end="145" st="14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457200" y="205920"/>
            <a:ext cx="8228520" cy="856440"/>
          </a:xfrm>
          <a:prstGeom prst="rect">
            <a:avLst/>
          </a:prstGeom>
          <a:noFill/>
        </p:spPr>
      </p:sp>
      <p:pic>
        <p:nvPicPr>
          <p:cNvPr descr="" id="158" name=""/>
          <p:cNvPicPr/>
          <p:nvPr/>
        </p:nvPicPr>
        <p:blipFill>
          <a:blip r:embed="rId1"/>
          <a:stretch>
            <a:fillRect/>
          </a:stretch>
        </p:blipFill>
        <p:spPr>
          <a:xfrm>
            <a:off x="216000" y="144000"/>
            <a:ext cx="8639640" cy="4823640"/>
          </a:xfrm>
          <a:prstGeom prst="rect">
            <a:avLst/>
          </a:prstGeom>
        </p:spPr>
      </p:pic>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CustomShape 1"/>
          <p:cNvSpPr/>
          <p:nvPr/>
        </p:nvSpPr>
        <p:spPr>
          <a:xfrm>
            <a:off x="457200" y="205920"/>
            <a:ext cx="8228520" cy="856440"/>
          </a:xfrm>
          <a:prstGeom prst="rect">
            <a:avLst/>
          </a:prstGeom>
          <a:noFill/>
        </p:spPr>
      </p:sp>
      <p:pic>
        <p:nvPicPr>
          <p:cNvPr descr="" id="160" name=""/>
          <p:cNvPicPr/>
          <p:nvPr/>
        </p:nvPicPr>
        <p:blipFill>
          <a:blip r:embed="rId1"/>
          <a:stretch>
            <a:fillRect/>
          </a:stretch>
        </p:blipFill>
        <p:spPr>
          <a:xfrm>
            <a:off x="-144000" y="4680"/>
            <a:ext cx="9288000" cy="5143320"/>
          </a:xfrm>
          <a:prstGeom prst="rect">
            <a:avLst/>
          </a:prstGeom>
        </p:spPr>
      </p:pic>
    </p:spTree>
  </p:cSld>
  <p:timing>
    <p:tnLst>
      <p:par>
        <p:cTn dur="indefinite" id="29" nodeType="tmRoot" restart="never">
          <p:childTnLst>
            <p:seq>
              <p:cTn id="3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61" name=""/>
          <p:cNvPicPr/>
          <p:nvPr/>
        </p:nvPicPr>
        <p:blipFill>
          <a:blip r:embed="rId1"/>
          <a:stretch>
            <a:fillRect/>
          </a:stretch>
        </p:blipFill>
        <p:spPr>
          <a:xfrm>
            <a:off x="7200" y="7560"/>
            <a:ext cx="9143280" cy="5137920"/>
          </a:xfrm>
          <a:prstGeom prst="rect">
            <a:avLst/>
          </a:prstGeom>
        </p:spPr>
      </p:pic>
      <p:pic>
        <p:nvPicPr>
          <p:cNvPr descr="" id="162" name="Picture 3"/>
          <p:cNvPicPr/>
          <p:nvPr/>
        </p:nvPicPr>
        <p:blipFill>
          <a:blip r:embed="rId2"/>
          <a:stretch>
            <a:fillRect/>
          </a:stretch>
        </p:blipFill>
        <p:spPr>
          <a:xfrm>
            <a:off x="0" y="0"/>
            <a:ext cx="9143280" cy="5142960"/>
          </a:xfrm>
          <a:prstGeom prst="rect">
            <a:avLst/>
          </a:prstGeom>
        </p:spPr>
      </p:pic>
      <p:sp>
        <p:nvSpPr>
          <p:cNvPr id="163" name="CustomShape 1"/>
          <p:cNvSpPr/>
          <p:nvPr/>
        </p:nvSpPr>
        <p:spPr>
          <a:xfrm>
            <a:off x="2013480" y="2189880"/>
            <a:ext cx="5130360" cy="773280"/>
          </a:xfrm>
          <a:prstGeom prst="rect">
            <a:avLst/>
          </a:prstGeom>
          <a:noFill/>
        </p:spPr>
        <p:txBody>
          <a:bodyPr bIns="45000" lIns="90000" rIns="90000" tIns="45000" wrap="none"/>
          <a:p>
            <a:pPr algn="ctr">
              <a:lnSpc>
                <a:spcPct val="100000"/>
              </a:lnSpc>
            </a:pPr>
            <a:r>
              <a:rPr lang="en-AU" sz="4400">
                <a:solidFill>
                  <a:srgbClr val="ffffff"/>
                </a:solidFill>
                <a:latin typeface="Calibri"/>
                <a:ea typeface="DejaVu Sans"/>
              </a:rPr>
              <a:t>Monster Pipelines</a:t>
            </a:r>
            <a:endParaRPr/>
          </a:p>
        </p:txBody>
      </p:sp>
    </p:spTree>
  </p:cSld>
  <p:timing>
    <p:tnLst>
      <p:par>
        <p:cTn dur="indefinite" id="31" nodeType="tmRoot" restart="never">
          <p:childTnLst>
            <p:seq>
              <p:cTn dur="indefinite" id="32" nodeType="mainSeq">
                <p:childTnLst>
                  <p:par>
                    <p:cTn fill="hold" id="33">
                      <p:stCondLst>
                        <p:cond delay="indefinite"/>
                      </p:stCondLst>
                      <p:childTnLst>
                        <p:par>
                          <p:cTn fill="hold" id="34">
                            <p:stCondLst>
                              <p:cond delay="0"/>
                            </p:stCondLst>
                            <p:childTnLst>
                              <p:par>
                                <p:cTn fill="hold" id="35" nodeType="clickEffect" presetClass="entr" presetID="9">
                                  <p:stCondLst>
                                    <p:cond delay="0"/>
                                  </p:stCondLst>
                                  <p:childTnLst>
                                    <p:set>
                                      <p:cBhvr>
                                        <p:cTn dur="1" fill="hold" id="36">
                                          <p:stCondLst>
                                            <p:cond delay="0"/>
                                          </p:stCondLst>
                                        </p:cTn>
                                        <p:tgtEl>
                                          <p:spTgt spid="162"/>
                                        </p:tgtEl>
                                        <p:attrNameLst>
                                          <p:attrName>style.visibility</p:attrName>
                                        </p:attrNameLst>
                                      </p:cBhvr>
                                      <p:to>
                                        <p:strVal val="visible"/>
                                      </p:to>
                                    </p:set>
                                    <p:animEffect filter="dissolve" transition="in">
                                      <p:cBhvr additive="repl">
                                        <p:cTn dur="1500" fill="freeze" id="37"/>
                                        <p:tgtEl>
                                          <p:spTgt spid="162"/>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mph" presetID="32">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descr="" id="166" name="Picture 3"/>
          <p:cNvPicPr/>
          <p:nvPr/>
        </p:nvPicPr>
        <p:blipFill>
          <a:blip r:embed="rId1"/>
          <a:stretch>
            <a:fillRect/>
          </a:stretch>
        </p:blipFill>
        <p:spPr>
          <a:xfrm>
            <a:off x="63360" y="63360"/>
            <a:ext cx="9016200" cy="5015880"/>
          </a:xfrm>
          <a:prstGeom prst="rect">
            <a:avLst/>
          </a:prstGeom>
        </p:spPr>
      </p:pic>
    </p:spTree>
  </p:cSld>
</p:sld>
</file>

<file path=ppt/slides/slide8.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67"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Agenda</a:t>
            </a:r>
            <a:r>
              <a:rPr lang="en-AU" sz="4400">
                <a:solidFill>
                  <a:srgbClr val="ffffff"/>
                </a:solidFill>
                <a:latin typeface="Calibri"/>
                <a:ea typeface="DejaVu Sans"/>
              </a:rPr>
              <a:t>	</a:t>
            </a:r>
            <a:endParaRPr/>
          </a:p>
        </p:txBody>
      </p:sp>
      <p:sp>
        <p:nvSpPr>
          <p:cNvPr id="168" name="CustomShape 2"/>
          <p:cNvSpPr/>
          <p:nvPr/>
        </p:nvSpPr>
        <p:spPr>
          <a:xfrm>
            <a:off x="457200" y="1200240"/>
            <a:ext cx="8228520" cy="3393360"/>
          </a:xfrm>
          <a:prstGeom prst="rect">
            <a:avLst/>
          </a:prstGeom>
          <a:noFill/>
        </p:spPr>
        <p:txBody>
          <a:bodyPr bIns="45000" lIns="90000" rIns="90000" tIns="45000"/>
          <a:p>
            <a:pPr>
              <a:lnSpc>
                <a:spcPct val="100000"/>
              </a:lnSpc>
              <a:buFont typeface="Arial"/>
              <a:buChar char="•"/>
            </a:pPr>
            <a:r>
              <a:rPr lang="en-AU" sz="3200">
                <a:solidFill>
                  <a:srgbClr val="4c4c4c"/>
                </a:solidFill>
                <a:latin typeface="Calibri"/>
                <a:ea typeface="DejaVu Sans"/>
              </a:rPr>
              <a:t>Why Shared Libraries</a:t>
            </a:r>
            <a:endParaRPr/>
          </a:p>
          <a:p>
            <a:pPr>
              <a:lnSpc>
                <a:spcPct val="100000"/>
              </a:lnSpc>
              <a:buFont typeface="Arial"/>
              <a:buChar char="•"/>
            </a:pPr>
            <a:r>
              <a:rPr lang="en-AU" sz="3200">
                <a:solidFill>
                  <a:srgbClr val="ffffff"/>
                </a:solidFill>
                <a:latin typeface="Calibri"/>
                <a:ea typeface="DejaVu Sans"/>
              </a:rPr>
              <a:t>Configuration and options</a:t>
            </a:r>
            <a:endParaRPr/>
          </a:p>
          <a:p>
            <a:pPr>
              <a:lnSpc>
                <a:spcPct val="100000"/>
              </a:lnSpc>
              <a:buFont typeface="Arial"/>
              <a:buChar char="•"/>
            </a:pPr>
            <a:r>
              <a:rPr lang="en-AU" sz="3200">
                <a:solidFill>
                  <a:srgbClr val="4c4c4c"/>
                </a:solidFill>
                <a:latin typeface="Calibri"/>
                <a:ea typeface="DejaVu Sans"/>
              </a:rPr>
              <a:t>Library structure</a:t>
            </a:r>
            <a:endParaRPr/>
          </a:p>
          <a:p>
            <a:pPr>
              <a:lnSpc>
                <a:spcPct val="100000"/>
              </a:lnSpc>
              <a:buFont typeface="Arial"/>
              <a:buChar char="•"/>
            </a:pPr>
            <a:r>
              <a:rPr lang="en-AU" sz="3200">
                <a:solidFill>
                  <a:srgbClr val="4c4c4c"/>
                </a:solidFill>
                <a:latin typeface="Calibri"/>
                <a:ea typeface="DejaVu Sans"/>
              </a:rPr>
              <a:t>Usage</a:t>
            </a:r>
            <a:endParaRPr/>
          </a:p>
          <a:p>
            <a:pPr>
              <a:lnSpc>
                <a:spcPct val="100000"/>
              </a:lnSpc>
              <a:buFont typeface="Arial"/>
              <a:buChar char="•"/>
            </a:pPr>
            <a:r>
              <a:rPr lang="en-AU" sz="3200">
                <a:solidFill>
                  <a:srgbClr val="4c4c4c"/>
                </a:solidFill>
                <a:latin typeface="Calibri"/>
                <a:ea typeface="DejaVu Sans"/>
              </a:rPr>
              <a:t>Modification workflow</a:t>
            </a:r>
            <a:endParaRPr/>
          </a:p>
          <a:p>
            <a:pPr>
              <a:lnSpc>
                <a:spcPct val="100000"/>
              </a:lnSpc>
              <a:buFont typeface="Arial"/>
              <a:buChar char="•"/>
            </a:pPr>
            <a:r>
              <a:rPr lang="en-AU" sz="3200">
                <a:solidFill>
                  <a:srgbClr val="4c4c4c"/>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timing>
    <p:tnLst>
      <p:par>
        <p:cTn dur="indefinite" id="41" nodeType="tmRoot" restart="never">
          <p:childTnLst>
            <p:seq>
              <p:cTn id="42"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69" name="CustomShape 1"/>
          <p:cNvSpPr/>
          <p:nvPr/>
        </p:nvSpPr>
        <p:spPr>
          <a:xfrm>
            <a:off x="457200" y="205920"/>
            <a:ext cx="8228520" cy="856440"/>
          </a:xfrm>
          <a:prstGeom prst="rect">
            <a:avLst/>
          </a:prstGeom>
          <a:noFill/>
        </p:spPr>
        <p:txBody>
          <a:bodyPr anchor="ctr" bIns="45000" lIns="90000" rIns="90000" tIns="45000"/>
          <a:p>
            <a:pPr algn="ctr">
              <a:lnSpc>
                <a:spcPct val="100000"/>
              </a:lnSpc>
            </a:pPr>
            <a:r>
              <a:rPr lang="en-AU" sz="4400">
                <a:solidFill>
                  <a:srgbClr val="ffffff"/>
                </a:solidFill>
                <a:latin typeface="Calibri"/>
                <a:ea typeface="DejaVu Sans"/>
              </a:rPr>
              <a:t>Configuration</a:t>
            </a:r>
            <a:r>
              <a:rPr lang="en-AU" sz="4400">
                <a:solidFill>
                  <a:srgbClr val="ffffff"/>
                </a:solidFill>
                <a:latin typeface="Calibri"/>
                <a:ea typeface="DejaVu Sans"/>
              </a:rPr>
              <a:t>	</a:t>
            </a:r>
            <a:r>
              <a:rPr lang="en-AU" sz="4400">
                <a:solidFill>
                  <a:srgbClr val="ffffff"/>
                </a:solidFill>
                <a:latin typeface="Calibri"/>
                <a:ea typeface="DejaVu Sans"/>
              </a:rPr>
              <a:t>and options</a:t>
            </a:r>
            <a:endParaRPr/>
          </a:p>
        </p:txBody>
      </p:sp>
      <p:sp>
        <p:nvSpPr>
          <p:cNvPr id="170" name="CustomShape 2"/>
          <p:cNvSpPr/>
          <p:nvPr/>
        </p:nvSpPr>
        <p:spPr>
          <a:xfrm>
            <a:off x="457200" y="1200240"/>
            <a:ext cx="8228520" cy="3393360"/>
          </a:xfrm>
          <a:prstGeom prst="rect">
            <a:avLst/>
          </a:prstGeom>
          <a:noFill/>
        </p:spPr>
        <p:txBody>
          <a:bodyPr bIns="45000" lIns="90000" rIns="90000" tIns="45000"/>
          <a:p>
            <a:pPr>
              <a:lnSpc>
                <a:spcPct val="100000"/>
              </a:lnSpc>
            </a:pPr>
            <a:r>
              <a:rPr lang="en-AU" sz="3200">
                <a:solidFill>
                  <a:srgbClr val="ffffff"/>
                </a:solidFill>
                <a:latin typeface="Calibri"/>
                <a:ea typeface="DejaVu Sans"/>
              </a:rPr>
              <a:t>Pipeline: Shared Groovy Libraries plugin</a:t>
            </a:r>
            <a:endParaRPr/>
          </a:p>
          <a:p>
            <a:pPr>
              <a:lnSpc>
                <a:spcPct val="100000"/>
              </a:lnSpc>
            </a:pPr>
            <a:r>
              <a:rPr lang="en-AU" sz="3200">
                <a:solidFill>
                  <a:srgbClr val="ffffff"/>
                </a:solidFill>
                <a:latin typeface="Calibri"/>
                <a:ea typeface="DejaVu Sans"/>
              </a:rPr>
              <a:t>Two modes</a:t>
            </a:r>
            <a:endParaRPr/>
          </a:p>
          <a:p>
            <a:pPr>
              <a:lnSpc>
                <a:spcPct val="100000"/>
              </a:lnSpc>
              <a:buFont typeface="Arial"/>
              <a:buChar char="•"/>
            </a:pPr>
            <a:r>
              <a:rPr lang="en-AU" sz="2800">
                <a:solidFill>
                  <a:srgbClr val="ffffff"/>
                </a:solidFill>
                <a:latin typeface="Calibri"/>
                <a:ea typeface="DejaVu Sans"/>
              </a:rPr>
              <a:t>Legacy mode  </a:t>
            </a:r>
            <a:endParaRPr/>
          </a:p>
          <a:p>
            <a:pPr lvl="1">
              <a:lnSpc>
                <a:spcPct val="100000"/>
              </a:lnSpc>
              <a:buSzPct val="25000"/>
              <a:buFont typeface="StarSymbol"/>
              <a:buChar char=""/>
            </a:pPr>
            <a:r>
              <a:rPr lang="en-AU" sz="2800">
                <a:solidFill>
                  <a:srgbClr val="ffffff"/>
                </a:solidFill>
                <a:latin typeface="Calibri"/>
                <a:ea typeface="DejaVu Sans"/>
              </a:rPr>
              <a:t>single git repo in Jenkins</a:t>
            </a:r>
            <a:endParaRPr/>
          </a:p>
          <a:p>
            <a:pPr>
              <a:lnSpc>
                <a:spcPct val="100000"/>
              </a:lnSpc>
              <a:buFont typeface="Arial"/>
              <a:buChar char="•"/>
            </a:pPr>
            <a:r>
              <a:rPr lang="en-AU" sz="2800">
                <a:solidFill>
                  <a:srgbClr val="ffffff"/>
                </a:solidFill>
                <a:latin typeface="Calibri"/>
                <a:ea typeface="DejaVu Sans"/>
              </a:rPr>
              <a:t>General mode </a:t>
            </a:r>
            <a:endParaRPr/>
          </a:p>
          <a:p>
            <a:pPr lvl="1">
              <a:lnSpc>
                <a:spcPct val="100000"/>
              </a:lnSpc>
              <a:buSzPct val="25000"/>
              <a:buFont typeface="StarSymbol"/>
              <a:buChar char=""/>
            </a:pPr>
            <a:r>
              <a:rPr lang="en-AU" sz="2400">
                <a:solidFill>
                  <a:srgbClr val="ffffff"/>
                </a:solidFill>
                <a:latin typeface="Calibri"/>
                <a:ea typeface="DejaVu Sans"/>
              </a:rPr>
              <a:t>Any scm</a:t>
            </a:r>
            <a:endParaRPr/>
          </a:p>
          <a:p>
            <a:pPr lvl="1">
              <a:lnSpc>
                <a:spcPct val="100000"/>
              </a:lnSpc>
              <a:buSzPct val="25000"/>
              <a:buFont typeface="StarSymbol"/>
              <a:buChar char=""/>
            </a:pPr>
            <a:r>
              <a:rPr lang="en-AU" sz="2400">
                <a:solidFill>
                  <a:srgbClr val="ffffff"/>
                </a:solidFill>
                <a:latin typeface="Calibri"/>
                <a:ea typeface="DejaVu Sans"/>
              </a:rPr>
              <a:t>Multiple sources</a:t>
            </a:r>
            <a:endParaRPr/>
          </a:p>
        </p:txBody>
      </p:sp>
    </p:spTree>
  </p:cSld>
  <p:timing>
    <p:tnLst>
      <p:par>
        <p:cTn dur="indefinite" id="43" nodeType="tmRoot" restart="never">
          <p:childTnLst>
            <p:seq>
              <p:cTn id="44"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